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2.xml" ContentType="application/vnd.openxmlformats-officedocument.presentationml.notesSlide+xml"/>
  <Override PartName="/ppt/tags/tag22.xml" ContentType="application/vnd.openxmlformats-officedocument.presentationml.tags+xml"/>
  <Override PartName="/ppt/notesSlides/notesSlide3.xml" ContentType="application/vnd.openxmlformats-officedocument.presentationml.notesSlide+xml"/>
  <Override PartName="/ppt/tags/tag23.xml" ContentType="application/vnd.openxmlformats-officedocument.presentationml.tags+xml"/>
  <Override PartName="/ppt/notesSlides/notesSlide4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5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6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7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8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9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0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1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2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13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14.xml" ContentType="application/vnd.openxmlformats-officedocument.presentationml.notesSlide+xml"/>
  <Override PartName="/ppt/tags/tag44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9711" r:id="rId2"/>
    <p:sldId id="9683" r:id="rId3"/>
    <p:sldId id="9688" r:id="rId4"/>
    <p:sldId id="9723" r:id="rId5"/>
    <p:sldId id="9713" r:id="rId6"/>
    <p:sldId id="9692" r:id="rId7"/>
    <p:sldId id="9695" r:id="rId8"/>
    <p:sldId id="9721" r:id="rId9"/>
    <p:sldId id="9722" r:id="rId10"/>
    <p:sldId id="9696" r:id="rId11"/>
    <p:sldId id="9717" r:id="rId12"/>
    <p:sldId id="9720" r:id="rId13"/>
    <p:sldId id="9718" r:id="rId14"/>
    <p:sldId id="9719" r:id="rId15"/>
    <p:sldId id="9714" r:id="rId16"/>
    <p:sldId id="9701" r:id="rId17"/>
    <p:sldId id="9702" r:id="rId18"/>
    <p:sldId id="9704" r:id="rId19"/>
    <p:sldId id="9705" r:id="rId20"/>
    <p:sldId id="9706" r:id="rId21"/>
    <p:sldId id="9712" r:id="rId22"/>
  </p:sldIdLst>
  <p:sldSz cx="12858750" cy="723265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050">
          <p15:clr>
            <a:srgbClr val="A4A3A4"/>
          </p15:clr>
        </p15:guide>
        <p15:guide id="2" orient="horz" pos="3820">
          <p15:clr>
            <a:srgbClr val="A4A3A4"/>
          </p15:clr>
        </p15:guide>
        <p15:guide id="3" pos="7588">
          <p15:clr>
            <a:srgbClr val="A4A3A4"/>
          </p15:clr>
        </p15:guide>
        <p15:guide id="4" pos="37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93F"/>
    <a:srgbClr val="C6733D"/>
    <a:srgbClr val="8B372F"/>
    <a:srgbClr val="254061"/>
    <a:srgbClr val="0E90BE"/>
    <a:srgbClr val="F1615D"/>
    <a:srgbClr val="007E97"/>
    <a:srgbClr val="92100D"/>
    <a:srgbClr val="000000"/>
    <a:srgbClr val="007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40" autoAdjust="0"/>
  </p:normalViewPr>
  <p:slideViewPr>
    <p:cSldViewPr>
      <p:cViewPr varScale="1">
        <p:scale>
          <a:sx n="89" d="100"/>
          <a:sy n="89" d="100"/>
        </p:scale>
        <p:origin x="278" y="365"/>
      </p:cViewPr>
      <p:guideLst>
        <p:guide pos="4050"/>
        <p:guide orient="horz" pos="3820"/>
        <p:guide pos="7588"/>
        <p:guide pos="376"/>
      </p:guideLst>
    </p:cSldViewPr>
  </p:slideViewPr>
  <p:outlineViewPr>
    <p:cViewPr>
      <p:scale>
        <a:sx n="100" d="100"/>
        <a:sy n="100" d="100"/>
      </p:scale>
      <p:origin x="0" y="-93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389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F0A981-A8E9-4D15-808A-22DAAF7F76F7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471513-9F8C-4FF6-A702-E321460B7D2E}">
      <dgm:prSet phldrT="[Text]"/>
      <dgm:spPr/>
      <dgm:t>
        <a:bodyPr/>
        <a:lstStyle/>
        <a:p>
          <a:pPr>
            <a:buAutoNum type="arabicPeriod"/>
          </a:pPr>
          <a:r>
            <a:rPr lang="vi-VN" altLang="zh-CN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Aharoni" panose="02010803020104030203" pitchFamily="2" charset="-79"/>
            </a:rPr>
            <a:t>Dữ liệu liên quan chỉ đọc </a:t>
          </a:r>
          <a:endParaRPr lang="en-US" dirty="0"/>
        </a:p>
      </dgm:t>
    </dgm:pt>
    <dgm:pt modelId="{673FEA96-C3BC-42FE-964D-3E9982C5913C}" type="parTrans" cxnId="{44982642-89D2-404D-804F-2EDC465D59AB}">
      <dgm:prSet/>
      <dgm:spPr/>
      <dgm:t>
        <a:bodyPr/>
        <a:lstStyle/>
        <a:p>
          <a:endParaRPr lang="en-US"/>
        </a:p>
      </dgm:t>
    </dgm:pt>
    <dgm:pt modelId="{3602D3EA-56B9-4DC7-BB41-D5B9ED2D52D6}" type="sibTrans" cxnId="{44982642-89D2-404D-804F-2EDC465D59AB}">
      <dgm:prSet/>
      <dgm:spPr/>
      <dgm:t>
        <a:bodyPr/>
        <a:lstStyle/>
        <a:p>
          <a:endParaRPr lang="en-US"/>
        </a:p>
      </dgm:t>
    </dgm:pt>
    <dgm:pt modelId="{DACBC1FC-6583-4C3C-B3A4-877743989ED7}">
      <dgm:prSet phldrT="[Text]"/>
      <dgm:spPr/>
      <dgm:t>
        <a:bodyPr/>
        <a:lstStyle/>
        <a:p>
          <a:pPr>
            <a:buAutoNum type="arabicPeriod"/>
          </a:pPr>
          <a:r>
            <a:rPr lang="vi-VN" altLang="zh-CN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Aharoni" panose="02010803020104030203" pitchFamily="2" charset="-79"/>
            </a:rPr>
            <a:t>Dữ liệu tạm thời </a:t>
          </a:r>
          <a:endParaRPr lang="en-US" dirty="0"/>
        </a:p>
      </dgm:t>
    </dgm:pt>
    <dgm:pt modelId="{A165557F-0B54-4494-81F2-6F7FB533D6E7}" type="parTrans" cxnId="{F9A7592B-0BFC-4209-8414-290DBF0A8877}">
      <dgm:prSet/>
      <dgm:spPr/>
      <dgm:t>
        <a:bodyPr/>
        <a:lstStyle/>
        <a:p>
          <a:endParaRPr lang="en-US"/>
        </a:p>
      </dgm:t>
    </dgm:pt>
    <dgm:pt modelId="{854597C8-05B3-4682-AA07-52D9E7FF25FF}" type="sibTrans" cxnId="{F9A7592B-0BFC-4209-8414-290DBF0A8877}">
      <dgm:prSet/>
      <dgm:spPr/>
      <dgm:t>
        <a:bodyPr/>
        <a:lstStyle/>
        <a:p>
          <a:endParaRPr lang="en-US"/>
        </a:p>
      </dgm:t>
    </dgm:pt>
    <dgm:pt modelId="{2778D132-0BC8-41C7-9FFF-DE363BE3846A}" type="pres">
      <dgm:prSet presAssocID="{7FF0A981-A8E9-4D15-808A-22DAAF7F76F7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8591FDE3-5BD1-4429-BEDB-2321D24A8C1F}" type="pres">
      <dgm:prSet presAssocID="{7FF0A981-A8E9-4D15-808A-22DAAF7F76F7}" presName="cycle" presStyleCnt="0"/>
      <dgm:spPr/>
    </dgm:pt>
    <dgm:pt modelId="{D7D46675-102C-47D6-AD1E-EA687838DC8E}" type="pres">
      <dgm:prSet presAssocID="{7FF0A981-A8E9-4D15-808A-22DAAF7F76F7}" presName="centerShape" presStyleCnt="0"/>
      <dgm:spPr/>
    </dgm:pt>
    <dgm:pt modelId="{E435A03F-A3DE-48A2-B079-FA612F438ED6}" type="pres">
      <dgm:prSet presAssocID="{7FF0A981-A8E9-4D15-808A-22DAAF7F76F7}" presName="connSite" presStyleLbl="node1" presStyleIdx="0" presStyleCnt="3"/>
      <dgm:spPr/>
    </dgm:pt>
    <dgm:pt modelId="{B2C58954-FD1B-44EA-BB1D-FC4A29465466}" type="pres">
      <dgm:prSet presAssocID="{7FF0A981-A8E9-4D15-808A-22DAAF7F76F7}" presName="visible" presStyleLbl="node1" presStyleIdx="0" presStyleCnt="3" custScaleX="161009" custScaleY="136600" custLinFactNeighborX="-44527" custLinFactNeighborY="-15870"/>
      <dgm:spPr/>
    </dgm:pt>
    <dgm:pt modelId="{B45637B2-781B-4250-A38F-24A176245810}" type="pres">
      <dgm:prSet presAssocID="{673FEA96-C3BC-42FE-964D-3E9982C5913C}" presName="Name25" presStyleLbl="parChTrans1D1" presStyleIdx="0" presStyleCnt="2"/>
      <dgm:spPr/>
    </dgm:pt>
    <dgm:pt modelId="{2CF7E13B-12BB-4C61-BF7C-1D57408FA06A}" type="pres">
      <dgm:prSet presAssocID="{96471513-9F8C-4FF6-A702-E321460B7D2E}" presName="node" presStyleCnt="0"/>
      <dgm:spPr/>
    </dgm:pt>
    <dgm:pt modelId="{022572C4-5FB1-4654-8378-DA810E6FA3BC}" type="pres">
      <dgm:prSet presAssocID="{96471513-9F8C-4FF6-A702-E321460B7D2E}" presName="parentNode" presStyleLbl="node1" presStyleIdx="1" presStyleCnt="3" custLinFactX="32482" custLinFactNeighborX="100000" custLinFactNeighborY="-4794">
        <dgm:presLayoutVars>
          <dgm:chMax val="1"/>
          <dgm:bulletEnabled val="1"/>
        </dgm:presLayoutVars>
      </dgm:prSet>
      <dgm:spPr/>
    </dgm:pt>
    <dgm:pt modelId="{7DCB01C8-4E60-4BD1-9ABD-8C5BEB8F993C}" type="pres">
      <dgm:prSet presAssocID="{96471513-9F8C-4FF6-A702-E321460B7D2E}" presName="childNode" presStyleLbl="revTx" presStyleIdx="0" presStyleCnt="0">
        <dgm:presLayoutVars>
          <dgm:bulletEnabled val="1"/>
        </dgm:presLayoutVars>
      </dgm:prSet>
      <dgm:spPr/>
    </dgm:pt>
    <dgm:pt modelId="{35FBA09C-FBE6-4730-BC0F-3A984AFB492F}" type="pres">
      <dgm:prSet presAssocID="{A165557F-0B54-4494-81F2-6F7FB533D6E7}" presName="Name25" presStyleLbl="parChTrans1D1" presStyleIdx="1" presStyleCnt="2"/>
      <dgm:spPr/>
    </dgm:pt>
    <dgm:pt modelId="{5CAE2D98-4403-471F-A8BD-61302EF9AE3D}" type="pres">
      <dgm:prSet presAssocID="{DACBC1FC-6583-4C3C-B3A4-877743989ED7}" presName="node" presStyleCnt="0"/>
      <dgm:spPr/>
    </dgm:pt>
    <dgm:pt modelId="{1FCD3AAF-3133-4A4B-9409-5133C1A5FC86}" type="pres">
      <dgm:prSet presAssocID="{DACBC1FC-6583-4C3C-B3A4-877743989ED7}" presName="parentNode" presStyleLbl="node1" presStyleIdx="2" presStyleCnt="3" custLinFactX="40657" custLinFactNeighborX="100000" custLinFactNeighborY="-13797">
        <dgm:presLayoutVars>
          <dgm:chMax val="1"/>
          <dgm:bulletEnabled val="1"/>
        </dgm:presLayoutVars>
      </dgm:prSet>
      <dgm:spPr/>
    </dgm:pt>
    <dgm:pt modelId="{212984BE-B295-4C4C-811E-F3EBC6E0E32A}" type="pres">
      <dgm:prSet presAssocID="{DACBC1FC-6583-4C3C-B3A4-877743989ED7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F9A7592B-0BFC-4209-8414-290DBF0A8877}" srcId="{7FF0A981-A8E9-4D15-808A-22DAAF7F76F7}" destId="{DACBC1FC-6583-4C3C-B3A4-877743989ED7}" srcOrd="1" destOrd="0" parTransId="{A165557F-0B54-4494-81F2-6F7FB533D6E7}" sibTransId="{854597C8-05B3-4682-AA07-52D9E7FF25FF}"/>
    <dgm:cxn modelId="{44982642-89D2-404D-804F-2EDC465D59AB}" srcId="{7FF0A981-A8E9-4D15-808A-22DAAF7F76F7}" destId="{96471513-9F8C-4FF6-A702-E321460B7D2E}" srcOrd="0" destOrd="0" parTransId="{673FEA96-C3BC-42FE-964D-3E9982C5913C}" sibTransId="{3602D3EA-56B9-4DC7-BB41-D5B9ED2D52D6}"/>
    <dgm:cxn modelId="{DF3ADA51-193A-4B1A-9A64-654C3BD54899}" type="presOf" srcId="{96471513-9F8C-4FF6-A702-E321460B7D2E}" destId="{022572C4-5FB1-4654-8378-DA810E6FA3BC}" srcOrd="0" destOrd="0" presId="urn:microsoft.com/office/officeart/2005/8/layout/radial2"/>
    <dgm:cxn modelId="{BA4BE851-8411-4CE3-940B-D8A9313EAF14}" type="presOf" srcId="{673FEA96-C3BC-42FE-964D-3E9982C5913C}" destId="{B45637B2-781B-4250-A38F-24A176245810}" srcOrd="0" destOrd="0" presId="urn:microsoft.com/office/officeart/2005/8/layout/radial2"/>
    <dgm:cxn modelId="{D69A3954-0566-4E6A-9322-75BC615F2EF7}" type="presOf" srcId="{A165557F-0B54-4494-81F2-6F7FB533D6E7}" destId="{35FBA09C-FBE6-4730-BC0F-3A984AFB492F}" srcOrd="0" destOrd="0" presId="urn:microsoft.com/office/officeart/2005/8/layout/radial2"/>
    <dgm:cxn modelId="{8F40C893-1CFA-4F1A-917F-C58EF88217DC}" type="presOf" srcId="{DACBC1FC-6583-4C3C-B3A4-877743989ED7}" destId="{1FCD3AAF-3133-4A4B-9409-5133C1A5FC86}" srcOrd="0" destOrd="0" presId="urn:microsoft.com/office/officeart/2005/8/layout/radial2"/>
    <dgm:cxn modelId="{FCFAB0ED-38B8-45E7-8F38-704851D7F250}" type="presOf" srcId="{7FF0A981-A8E9-4D15-808A-22DAAF7F76F7}" destId="{2778D132-0BC8-41C7-9FFF-DE363BE3846A}" srcOrd="0" destOrd="0" presId="urn:microsoft.com/office/officeart/2005/8/layout/radial2"/>
    <dgm:cxn modelId="{0C0FF31D-B55A-4D94-BEB7-E0C40477FF4C}" type="presParOf" srcId="{2778D132-0BC8-41C7-9FFF-DE363BE3846A}" destId="{8591FDE3-5BD1-4429-BEDB-2321D24A8C1F}" srcOrd="0" destOrd="0" presId="urn:microsoft.com/office/officeart/2005/8/layout/radial2"/>
    <dgm:cxn modelId="{22AF2586-1D40-4FCF-B92B-256B30F0539E}" type="presParOf" srcId="{8591FDE3-5BD1-4429-BEDB-2321D24A8C1F}" destId="{D7D46675-102C-47D6-AD1E-EA687838DC8E}" srcOrd="0" destOrd="0" presId="urn:microsoft.com/office/officeart/2005/8/layout/radial2"/>
    <dgm:cxn modelId="{DC63959F-ED10-45D5-AC05-936A28CB2CA7}" type="presParOf" srcId="{D7D46675-102C-47D6-AD1E-EA687838DC8E}" destId="{E435A03F-A3DE-48A2-B079-FA612F438ED6}" srcOrd="0" destOrd="0" presId="urn:microsoft.com/office/officeart/2005/8/layout/radial2"/>
    <dgm:cxn modelId="{551F823D-E8FE-4A31-8FA5-2F99B549EA13}" type="presParOf" srcId="{D7D46675-102C-47D6-AD1E-EA687838DC8E}" destId="{B2C58954-FD1B-44EA-BB1D-FC4A29465466}" srcOrd="1" destOrd="0" presId="urn:microsoft.com/office/officeart/2005/8/layout/radial2"/>
    <dgm:cxn modelId="{EF57DC4E-EAEB-46E4-9AF0-2A5BBC9E7650}" type="presParOf" srcId="{8591FDE3-5BD1-4429-BEDB-2321D24A8C1F}" destId="{B45637B2-781B-4250-A38F-24A176245810}" srcOrd="1" destOrd="0" presId="urn:microsoft.com/office/officeart/2005/8/layout/radial2"/>
    <dgm:cxn modelId="{BDEC028B-ACC6-449C-8F62-B5EE59FA7D69}" type="presParOf" srcId="{8591FDE3-5BD1-4429-BEDB-2321D24A8C1F}" destId="{2CF7E13B-12BB-4C61-BF7C-1D57408FA06A}" srcOrd="2" destOrd="0" presId="urn:microsoft.com/office/officeart/2005/8/layout/radial2"/>
    <dgm:cxn modelId="{193619FE-7C42-4DFA-9DE5-7D15B2C5BBE9}" type="presParOf" srcId="{2CF7E13B-12BB-4C61-BF7C-1D57408FA06A}" destId="{022572C4-5FB1-4654-8378-DA810E6FA3BC}" srcOrd="0" destOrd="0" presId="urn:microsoft.com/office/officeart/2005/8/layout/radial2"/>
    <dgm:cxn modelId="{72A75861-E213-459C-BBDE-625CAC5AA26B}" type="presParOf" srcId="{2CF7E13B-12BB-4C61-BF7C-1D57408FA06A}" destId="{7DCB01C8-4E60-4BD1-9ABD-8C5BEB8F993C}" srcOrd="1" destOrd="0" presId="urn:microsoft.com/office/officeart/2005/8/layout/radial2"/>
    <dgm:cxn modelId="{1E3EA321-3E8C-4D8C-97FD-72475E0F25B8}" type="presParOf" srcId="{8591FDE3-5BD1-4429-BEDB-2321D24A8C1F}" destId="{35FBA09C-FBE6-4730-BC0F-3A984AFB492F}" srcOrd="3" destOrd="0" presId="urn:microsoft.com/office/officeart/2005/8/layout/radial2"/>
    <dgm:cxn modelId="{4463EE5C-DB18-474D-B4E1-83585AD1569E}" type="presParOf" srcId="{8591FDE3-5BD1-4429-BEDB-2321D24A8C1F}" destId="{5CAE2D98-4403-471F-A8BD-61302EF9AE3D}" srcOrd="4" destOrd="0" presId="urn:microsoft.com/office/officeart/2005/8/layout/radial2"/>
    <dgm:cxn modelId="{C21D7D31-9631-42D9-A925-9A423D6D019C}" type="presParOf" srcId="{5CAE2D98-4403-471F-A8BD-61302EF9AE3D}" destId="{1FCD3AAF-3133-4A4B-9409-5133C1A5FC86}" srcOrd="0" destOrd="0" presId="urn:microsoft.com/office/officeart/2005/8/layout/radial2"/>
    <dgm:cxn modelId="{414769CF-2872-4357-9674-AAF77EB46827}" type="presParOf" srcId="{5CAE2D98-4403-471F-A8BD-61302EF9AE3D}" destId="{212984BE-B295-4C4C-811E-F3EBC6E0E32A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010608-CC8F-4C16-8DFD-2EB429905DE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FB5513-58A5-4FAD-868D-35CBE8ED0148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>
            <a:buAutoNum type="arabicPeriod"/>
          </a:pPr>
          <a:r>
            <a:rPr lang="vi-VN" altLang="zh-CN" b="1" dirty="0">
              <a:solidFill>
                <a:schemeClr val="tx1"/>
              </a:solidFill>
              <a:latin typeface="Yeseva One" panose="00000500000000000000" pitchFamily="2" charset="0"/>
              <a:ea typeface="微软雅黑" panose="020B0503020204020204" pitchFamily="34" charset="-122"/>
              <a:cs typeface="Aharoni" panose="02010803020104030203" pitchFamily="2" charset="-79"/>
            </a:rPr>
            <a:t>Trung tâm dữ liệu</a:t>
          </a:r>
          <a:endParaRPr lang="en-US" b="1" dirty="0">
            <a:solidFill>
              <a:schemeClr val="tx1"/>
            </a:solidFill>
          </a:endParaRPr>
        </a:p>
      </dgm:t>
    </dgm:pt>
    <dgm:pt modelId="{73FABD56-86B2-4B2D-BC32-65AA35F974FB}" type="parTrans" cxnId="{A70E9311-4522-4F66-B8CC-92FAA1F8CF07}">
      <dgm:prSet/>
      <dgm:spPr/>
      <dgm:t>
        <a:bodyPr/>
        <a:lstStyle/>
        <a:p>
          <a:endParaRPr lang="en-US"/>
        </a:p>
      </dgm:t>
    </dgm:pt>
    <dgm:pt modelId="{AAF09BA6-F1FD-47BF-BB21-0525973285D6}" type="sibTrans" cxnId="{A70E9311-4522-4F66-B8CC-92FAA1F8CF07}">
      <dgm:prSet/>
      <dgm:spPr/>
      <dgm:t>
        <a:bodyPr/>
        <a:lstStyle/>
        <a:p>
          <a:endParaRPr lang="en-US"/>
        </a:p>
      </dgm:t>
    </dgm:pt>
    <dgm:pt modelId="{EF6EE651-8C2F-470C-B6A0-C42C0CFE8C7C}">
      <dgm:prSet phldrT="[Text]" phldr="1"/>
      <dgm:spPr/>
      <dgm:t>
        <a:bodyPr/>
        <a:lstStyle/>
        <a:p>
          <a:endParaRPr lang="en-US" dirty="0"/>
        </a:p>
      </dgm:t>
    </dgm:pt>
    <dgm:pt modelId="{970F50F1-38F7-4F61-9234-DC41E08BC65E}" type="parTrans" cxnId="{EA96AE90-EF13-4E11-9DA6-630A1667C994}">
      <dgm:prSet/>
      <dgm:spPr/>
      <dgm:t>
        <a:bodyPr/>
        <a:lstStyle/>
        <a:p>
          <a:endParaRPr lang="en-US"/>
        </a:p>
      </dgm:t>
    </dgm:pt>
    <dgm:pt modelId="{FE917F70-8EE8-4E2D-B56C-6E1ADB97C2D5}" type="sibTrans" cxnId="{EA96AE90-EF13-4E11-9DA6-630A1667C994}">
      <dgm:prSet/>
      <dgm:spPr/>
      <dgm:t>
        <a:bodyPr/>
        <a:lstStyle/>
        <a:p>
          <a:endParaRPr lang="en-US"/>
        </a:p>
      </dgm:t>
    </dgm:pt>
    <dgm:pt modelId="{73116F12-06E0-4623-BCFE-E67140D1BF25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>
            <a:buAutoNum type="arabicPeriod"/>
          </a:pPr>
          <a:r>
            <a:rPr lang="vi-VN" altLang="zh-CN" b="1" dirty="0">
              <a:solidFill>
                <a:schemeClr val="tx1"/>
              </a:solidFill>
              <a:latin typeface="Yeseva One" panose="00000500000000000000" pitchFamily="2" charset="0"/>
              <a:ea typeface="微软雅黑" panose="020B0503020204020204" pitchFamily="34" charset="-122"/>
              <a:cs typeface="Aharoni" panose="02010803020104030203" pitchFamily="2" charset="-79"/>
            </a:rPr>
            <a:t>Hướng dịch vụ</a:t>
          </a:r>
          <a:endParaRPr lang="en-US" b="1" dirty="0">
            <a:solidFill>
              <a:schemeClr val="tx1"/>
            </a:solidFill>
          </a:endParaRPr>
        </a:p>
      </dgm:t>
    </dgm:pt>
    <dgm:pt modelId="{68CA9121-5BE5-4FA6-8B7E-B03592DFB50A}" type="parTrans" cxnId="{4616FB12-889E-4A15-BCF5-871EE55EDE86}">
      <dgm:prSet/>
      <dgm:spPr/>
      <dgm:t>
        <a:bodyPr/>
        <a:lstStyle/>
        <a:p>
          <a:endParaRPr lang="en-US"/>
        </a:p>
      </dgm:t>
    </dgm:pt>
    <dgm:pt modelId="{BD746615-84FB-4470-B853-83DE682723EE}" type="sibTrans" cxnId="{4616FB12-889E-4A15-BCF5-871EE55EDE86}">
      <dgm:prSet/>
      <dgm:spPr/>
      <dgm:t>
        <a:bodyPr/>
        <a:lstStyle/>
        <a:p>
          <a:endParaRPr lang="en-US"/>
        </a:p>
      </dgm:t>
    </dgm:pt>
    <dgm:pt modelId="{96F08B4B-17B6-4D4B-9EA3-F81C20F56AB7}">
      <dgm:prSet phldrT="[Text]" phldr="1"/>
      <dgm:spPr/>
      <dgm:t>
        <a:bodyPr/>
        <a:lstStyle/>
        <a:p>
          <a:endParaRPr lang="en-US" dirty="0"/>
        </a:p>
      </dgm:t>
    </dgm:pt>
    <dgm:pt modelId="{5A537B04-880D-4696-8A26-7AAECCDEFE3E}" type="parTrans" cxnId="{62FF2460-631A-47B9-80B3-887DACD11D7C}">
      <dgm:prSet/>
      <dgm:spPr/>
      <dgm:t>
        <a:bodyPr/>
        <a:lstStyle/>
        <a:p>
          <a:endParaRPr lang="en-US"/>
        </a:p>
      </dgm:t>
    </dgm:pt>
    <dgm:pt modelId="{5B47B687-C990-4FC2-8D49-B98A25997268}" type="sibTrans" cxnId="{62FF2460-631A-47B9-80B3-887DACD11D7C}">
      <dgm:prSet/>
      <dgm:spPr/>
      <dgm:t>
        <a:bodyPr/>
        <a:lstStyle/>
        <a:p>
          <a:endParaRPr lang="en-US"/>
        </a:p>
      </dgm:t>
    </dgm:pt>
    <dgm:pt modelId="{D46EC64B-288C-4C7C-A815-2B12529F8C07}" type="pres">
      <dgm:prSet presAssocID="{DB010608-CC8F-4C16-8DFD-2EB429905DE9}" presName="linear" presStyleCnt="0">
        <dgm:presLayoutVars>
          <dgm:animLvl val="lvl"/>
          <dgm:resizeHandles val="exact"/>
        </dgm:presLayoutVars>
      </dgm:prSet>
      <dgm:spPr/>
    </dgm:pt>
    <dgm:pt modelId="{7E1282FA-5C4D-4E73-809B-59AEA784E763}" type="pres">
      <dgm:prSet presAssocID="{2EFB5513-58A5-4FAD-868D-35CBE8ED0148}" presName="parentText" presStyleLbl="node1" presStyleIdx="0" presStyleCnt="2" custScaleX="100000" custLinFactNeighborY="10372">
        <dgm:presLayoutVars>
          <dgm:chMax val="0"/>
          <dgm:bulletEnabled val="1"/>
        </dgm:presLayoutVars>
      </dgm:prSet>
      <dgm:spPr/>
    </dgm:pt>
    <dgm:pt modelId="{73A5C1D2-70C8-4F43-9F8E-00A3278AB063}" type="pres">
      <dgm:prSet presAssocID="{2EFB5513-58A5-4FAD-868D-35CBE8ED0148}" presName="childText" presStyleLbl="revTx" presStyleIdx="0" presStyleCnt="2">
        <dgm:presLayoutVars>
          <dgm:bulletEnabled val="1"/>
        </dgm:presLayoutVars>
      </dgm:prSet>
      <dgm:spPr/>
    </dgm:pt>
    <dgm:pt modelId="{7E7CBD96-A9A5-4777-A919-BA5790F21F73}" type="pres">
      <dgm:prSet presAssocID="{73116F12-06E0-4623-BCFE-E67140D1BF25}" presName="parentText" presStyleLbl="node1" presStyleIdx="1" presStyleCnt="2" custLinFactNeighborY="3588">
        <dgm:presLayoutVars>
          <dgm:chMax val="0"/>
          <dgm:bulletEnabled val="1"/>
        </dgm:presLayoutVars>
      </dgm:prSet>
      <dgm:spPr/>
    </dgm:pt>
    <dgm:pt modelId="{A69E8B51-6FD9-4CC8-B79E-834801684128}" type="pres">
      <dgm:prSet presAssocID="{73116F12-06E0-4623-BCFE-E67140D1BF25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A70E9311-4522-4F66-B8CC-92FAA1F8CF07}" srcId="{DB010608-CC8F-4C16-8DFD-2EB429905DE9}" destId="{2EFB5513-58A5-4FAD-868D-35CBE8ED0148}" srcOrd="0" destOrd="0" parTransId="{73FABD56-86B2-4B2D-BC32-65AA35F974FB}" sibTransId="{AAF09BA6-F1FD-47BF-BB21-0525973285D6}"/>
    <dgm:cxn modelId="{4616FB12-889E-4A15-BCF5-871EE55EDE86}" srcId="{DB010608-CC8F-4C16-8DFD-2EB429905DE9}" destId="{73116F12-06E0-4623-BCFE-E67140D1BF25}" srcOrd="1" destOrd="0" parTransId="{68CA9121-5BE5-4FA6-8B7E-B03592DFB50A}" sibTransId="{BD746615-84FB-4470-B853-83DE682723EE}"/>
    <dgm:cxn modelId="{B8243B37-CC63-4C0A-8F41-783CA640D273}" type="presOf" srcId="{96F08B4B-17B6-4D4B-9EA3-F81C20F56AB7}" destId="{A69E8B51-6FD9-4CC8-B79E-834801684128}" srcOrd="0" destOrd="0" presId="urn:microsoft.com/office/officeart/2005/8/layout/vList2"/>
    <dgm:cxn modelId="{62FF2460-631A-47B9-80B3-887DACD11D7C}" srcId="{73116F12-06E0-4623-BCFE-E67140D1BF25}" destId="{96F08B4B-17B6-4D4B-9EA3-F81C20F56AB7}" srcOrd="0" destOrd="0" parTransId="{5A537B04-880D-4696-8A26-7AAECCDEFE3E}" sibTransId="{5B47B687-C990-4FC2-8D49-B98A25997268}"/>
    <dgm:cxn modelId="{EA96AE90-EF13-4E11-9DA6-630A1667C994}" srcId="{2EFB5513-58A5-4FAD-868D-35CBE8ED0148}" destId="{EF6EE651-8C2F-470C-B6A0-C42C0CFE8C7C}" srcOrd="0" destOrd="0" parTransId="{970F50F1-38F7-4F61-9234-DC41E08BC65E}" sibTransId="{FE917F70-8EE8-4E2D-B56C-6E1ADB97C2D5}"/>
    <dgm:cxn modelId="{ED28AC93-3039-4538-970F-511E5D0930EA}" type="presOf" srcId="{73116F12-06E0-4623-BCFE-E67140D1BF25}" destId="{7E7CBD96-A9A5-4777-A919-BA5790F21F73}" srcOrd="0" destOrd="0" presId="urn:microsoft.com/office/officeart/2005/8/layout/vList2"/>
    <dgm:cxn modelId="{AB11FF98-62BD-4A44-8348-CB4F744FCCC5}" type="presOf" srcId="{2EFB5513-58A5-4FAD-868D-35CBE8ED0148}" destId="{7E1282FA-5C4D-4E73-809B-59AEA784E763}" srcOrd="0" destOrd="0" presId="urn:microsoft.com/office/officeart/2005/8/layout/vList2"/>
    <dgm:cxn modelId="{F9B3ABC6-C2EC-4E01-A39F-7291D5367CFC}" type="presOf" srcId="{DB010608-CC8F-4C16-8DFD-2EB429905DE9}" destId="{D46EC64B-288C-4C7C-A815-2B12529F8C07}" srcOrd="0" destOrd="0" presId="urn:microsoft.com/office/officeart/2005/8/layout/vList2"/>
    <dgm:cxn modelId="{D2E851DB-C744-46E8-B077-8E1778D31736}" type="presOf" srcId="{EF6EE651-8C2F-470C-B6A0-C42C0CFE8C7C}" destId="{73A5C1D2-70C8-4F43-9F8E-00A3278AB063}" srcOrd="0" destOrd="0" presId="urn:microsoft.com/office/officeart/2005/8/layout/vList2"/>
    <dgm:cxn modelId="{68ABBF6A-0478-4629-85C0-235CEE514838}" type="presParOf" srcId="{D46EC64B-288C-4C7C-A815-2B12529F8C07}" destId="{7E1282FA-5C4D-4E73-809B-59AEA784E763}" srcOrd="0" destOrd="0" presId="urn:microsoft.com/office/officeart/2005/8/layout/vList2"/>
    <dgm:cxn modelId="{5980F277-C1C2-4E41-B89D-1B87BF20D070}" type="presParOf" srcId="{D46EC64B-288C-4C7C-A815-2B12529F8C07}" destId="{73A5C1D2-70C8-4F43-9F8E-00A3278AB063}" srcOrd="1" destOrd="0" presId="urn:microsoft.com/office/officeart/2005/8/layout/vList2"/>
    <dgm:cxn modelId="{D702D915-6C8F-42D3-B02A-F5ED332CB00B}" type="presParOf" srcId="{D46EC64B-288C-4C7C-A815-2B12529F8C07}" destId="{7E7CBD96-A9A5-4777-A919-BA5790F21F73}" srcOrd="2" destOrd="0" presId="urn:microsoft.com/office/officeart/2005/8/layout/vList2"/>
    <dgm:cxn modelId="{51E1B804-D605-4694-B74B-601496EA43BD}" type="presParOf" srcId="{D46EC64B-288C-4C7C-A815-2B12529F8C07}" destId="{A69E8B51-6FD9-4CC8-B79E-834801684128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BA09C-FBE6-4730-BC0F-3A984AFB492F}">
      <dsp:nvSpPr>
        <dsp:cNvPr id="0" name=""/>
        <dsp:cNvSpPr/>
      </dsp:nvSpPr>
      <dsp:spPr>
        <a:xfrm rot="805564">
          <a:off x="3692729" y="2923046"/>
          <a:ext cx="3249878" cy="56689"/>
        </a:xfrm>
        <a:custGeom>
          <a:avLst/>
          <a:gdLst/>
          <a:ahLst/>
          <a:cxnLst/>
          <a:rect l="0" t="0" r="0" b="0"/>
          <a:pathLst>
            <a:path>
              <a:moveTo>
                <a:pt x="0" y="28344"/>
              </a:moveTo>
              <a:lnTo>
                <a:pt x="3249878" y="283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5637B2-781B-4250-A38F-24A176245810}">
      <dsp:nvSpPr>
        <dsp:cNvPr id="0" name=""/>
        <dsp:cNvSpPr/>
      </dsp:nvSpPr>
      <dsp:spPr>
        <a:xfrm rot="20612494">
          <a:off x="3672430" y="1549437"/>
          <a:ext cx="3158484" cy="56689"/>
        </a:xfrm>
        <a:custGeom>
          <a:avLst/>
          <a:gdLst/>
          <a:ahLst/>
          <a:cxnLst/>
          <a:rect l="0" t="0" r="0" b="0"/>
          <a:pathLst>
            <a:path>
              <a:moveTo>
                <a:pt x="0" y="28344"/>
              </a:moveTo>
              <a:lnTo>
                <a:pt x="3158484" y="283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C58954-FD1B-44EA-BB1D-FC4A29465466}">
      <dsp:nvSpPr>
        <dsp:cNvPr id="0" name=""/>
        <dsp:cNvSpPr/>
      </dsp:nvSpPr>
      <dsp:spPr>
        <a:xfrm>
          <a:off x="0" y="0"/>
          <a:ext cx="4727237" cy="40105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2572C4-5FB1-4654-8378-DA810E6FA3BC}">
      <dsp:nvSpPr>
        <dsp:cNvPr id="0" name=""/>
        <dsp:cNvSpPr/>
      </dsp:nvSpPr>
      <dsp:spPr>
        <a:xfrm>
          <a:off x="6730115" y="0"/>
          <a:ext cx="1761605" cy="17616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altLang="zh-CN" sz="2500" kern="1200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Aharoni" panose="02010803020104030203" pitchFamily="2" charset="-79"/>
            </a:rPr>
            <a:t>Dữ liệu liên quan chỉ đọc </a:t>
          </a:r>
          <a:endParaRPr lang="en-US" sz="2500" kern="1200" dirty="0"/>
        </a:p>
      </dsp:txBody>
      <dsp:txXfrm>
        <a:off x="6988096" y="257981"/>
        <a:ext cx="1245643" cy="1245643"/>
      </dsp:txXfrm>
    </dsp:sp>
    <dsp:sp modelId="{1FCD3AAF-3133-4A4B-9409-5133C1A5FC86}">
      <dsp:nvSpPr>
        <dsp:cNvPr id="0" name=""/>
        <dsp:cNvSpPr/>
      </dsp:nvSpPr>
      <dsp:spPr>
        <a:xfrm>
          <a:off x="6874126" y="2652397"/>
          <a:ext cx="1761605" cy="17616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altLang="zh-CN" sz="2500" kern="1200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Aharoni" panose="02010803020104030203" pitchFamily="2" charset="-79"/>
            </a:rPr>
            <a:t>Dữ liệu tạm thời </a:t>
          </a:r>
          <a:endParaRPr lang="en-US" sz="2500" kern="1200" dirty="0"/>
        </a:p>
      </dsp:txBody>
      <dsp:txXfrm>
        <a:off x="7132107" y="2910378"/>
        <a:ext cx="1245643" cy="12456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1282FA-5C4D-4E73-809B-59AEA784E763}">
      <dsp:nvSpPr>
        <dsp:cNvPr id="0" name=""/>
        <dsp:cNvSpPr/>
      </dsp:nvSpPr>
      <dsp:spPr>
        <a:xfrm>
          <a:off x="0" y="56610"/>
          <a:ext cx="4248472" cy="695565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altLang="zh-CN" sz="2900" b="1" kern="1200" dirty="0">
              <a:solidFill>
                <a:schemeClr val="tx1"/>
              </a:solidFill>
              <a:latin typeface="Yeseva One" panose="00000500000000000000" pitchFamily="2" charset="0"/>
              <a:ea typeface="微软雅黑" panose="020B0503020204020204" pitchFamily="34" charset="-122"/>
              <a:cs typeface="Aharoni" panose="02010803020104030203" pitchFamily="2" charset="-79"/>
            </a:rPr>
            <a:t>Trung tâm dữ liệu</a:t>
          </a:r>
          <a:endParaRPr lang="en-US" sz="2900" b="1" kern="1200" dirty="0">
            <a:solidFill>
              <a:schemeClr val="tx1"/>
            </a:solidFill>
          </a:endParaRPr>
        </a:p>
      </dsp:txBody>
      <dsp:txXfrm>
        <a:off x="33955" y="90565"/>
        <a:ext cx="4180562" cy="627655"/>
      </dsp:txXfrm>
    </dsp:sp>
    <dsp:sp modelId="{73A5C1D2-70C8-4F43-9F8E-00A3278AB063}">
      <dsp:nvSpPr>
        <dsp:cNvPr id="0" name=""/>
        <dsp:cNvSpPr/>
      </dsp:nvSpPr>
      <dsp:spPr>
        <a:xfrm>
          <a:off x="0" y="702364"/>
          <a:ext cx="4248472" cy="48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889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300" kern="1200" dirty="0"/>
        </a:p>
      </dsp:txBody>
      <dsp:txXfrm>
        <a:off x="0" y="702364"/>
        <a:ext cx="4248472" cy="480240"/>
      </dsp:txXfrm>
    </dsp:sp>
    <dsp:sp modelId="{7E7CBD96-A9A5-4777-A919-BA5790F21F73}">
      <dsp:nvSpPr>
        <dsp:cNvPr id="0" name=""/>
        <dsp:cNvSpPr/>
      </dsp:nvSpPr>
      <dsp:spPr>
        <a:xfrm>
          <a:off x="0" y="1199836"/>
          <a:ext cx="4248472" cy="695565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altLang="zh-CN" sz="2900" b="1" kern="1200" dirty="0">
              <a:solidFill>
                <a:schemeClr val="tx1"/>
              </a:solidFill>
              <a:latin typeface="Yeseva One" panose="00000500000000000000" pitchFamily="2" charset="0"/>
              <a:ea typeface="微软雅黑" panose="020B0503020204020204" pitchFamily="34" charset="-122"/>
              <a:cs typeface="Aharoni" panose="02010803020104030203" pitchFamily="2" charset="-79"/>
            </a:rPr>
            <a:t>Hướng dịch vụ</a:t>
          </a:r>
          <a:endParaRPr lang="en-US" sz="2900" b="1" kern="1200" dirty="0">
            <a:solidFill>
              <a:schemeClr val="tx1"/>
            </a:solidFill>
          </a:endParaRPr>
        </a:p>
      </dsp:txBody>
      <dsp:txXfrm>
        <a:off x="33955" y="1233791"/>
        <a:ext cx="4180562" cy="627655"/>
      </dsp:txXfrm>
    </dsp:sp>
    <dsp:sp modelId="{A69E8B51-6FD9-4CC8-B79E-834801684128}">
      <dsp:nvSpPr>
        <dsp:cNvPr id="0" name=""/>
        <dsp:cNvSpPr/>
      </dsp:nvSpPr>
      <dsp:spPr>
        <a:xfrm>
          <a:off x="0" y="1878170"/>
          <a:ext cx="4248472" cy="48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889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300" kern="1200" dirty="0"/>
        </a:p>
      </dsp:txBody>
      <dsp:txXfrm>
        <a:off x="0" y="1878170"/>
        <a:ext cx="4248472" cy="4802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t>2022/11/24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94B9-1F08-48DF-B7B6-E879767F1CA5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94B9-1F08-48DF-B7B6-E879767F1CA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697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94B9-1F08-48DF-B7B6-E879767F1CA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11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94B9-1F08-48DF-B7B6-E879767F1CA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8225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94B9-1F08-48DF-B7B6-E879767F1CA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819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17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9662A-79AC-4376-BC48-265D7BEA2843}" type="slidenum">
              <a:rPr lang="zh-CN" altLang="en-US" smtClean="0"/>
              <a:t>18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8ABE1-1340-4246-B6E2-0A4388059E55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我图网旗舰店，为梦想积攒力量！ </a:t>
            </a:r>
            <a:r>
              <a:rPr lang="en-US" altLang="zh-CN"/>
              <a:t>https://meilechen.tmall.com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小芥末素材 </a:t>
            </a:r>
            <a:r>
              <a:rPr lang="en-US" altLang="zh-CN" dirty="0"/>
              <a:t>rosyhouse.taobao.com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小芥末素材 </a:t>
            </a:r>
            <a:r>
              <a:rPr lang="en-US" altLang="zh-CN" dirty="0"/>
              <a:t>rosyhouse.taobao.com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079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176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5" r="48728" b="5129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4407" y="2246811"/>
            <a:ext cx="10929938" cy="155033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28813" y="4098502"/>
            <a:ext cx="9001125" cy="18483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42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5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7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7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13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5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498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40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43018" y="6704013"/>
            <a:ext cx="3000745" cy="3857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E67A1-5C53-42BD-AB2C-709FEF61F269}" type="datetimeFigureOut">
              <a:rPr lang="zh-CN" altLang="en-US"/>
              <a:t>2022/11/24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393156" y="6704013"/>
            <a:ext cx="4072440" cy="3857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214988" y="6704013"/>
            <a:ext cx="3000745" cy="3857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A80EFF5-4C64-44AF-903C-4654B01C43E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slide" Target="slide6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image" Target="../media/image2.jpeg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1.jpe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notesSlide" Target="../notesSlides/notesSlide2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47.xml"/><Relationship Id="rId7" Type="http://schemas.openxmlformats.org/officeDocument/2006/relationships/image" Target="../media/image20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23.png"/><Relationship Id="rId4" Type="http://schemas.openxmlformats.org/officeDocument/2006/relationships/tags" Target="../tags/tag48.xml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4.pn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tmp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jpe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7.emf"/><Relationship Id="rId1" Type="http://schemas.openxmlformats.org/officeDocument/2006/relationships/tags" Target="../tags/tag23.xml"/><Relationship Id="rId6" Type="http://schemas.openxmlformats.org/officeDocument/2006/relationships/image" Target="../media/image7.png"/><Relationship Id="rId11" Type="http://schemas.openxmlformats.org/officeDocument/2006/relationships/image" Target="../media/image12.tmp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tmp"/><Relationship Id="rId4" Type="http://schemas.openxmlformats.org/officeDocument/2006/relationships/image" Target="../media/image5.png"/><Relationship Id="rId9" Type="http://schemas.openxmlformats.org/officeDocument/2006/relationships/image" Target="../media/image10.tmp"/><Relationship Id="rId14" Type="http://schemas.openxmlformats.org/officeDocument/2006/relationships/image" Target="../media/image15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1" t="14978" b="16651"/>
          <a:stretch>
            <a:fillRect/>
          </a:stretch>
        </p:blipFill>
        <p:spPr>
          <a:xfrm>
            <a:off x="978" y="-48941"/>
            <a:ext cx="12858750" cy="7330532"/>
          </a:xfrm>
        </p:spPr>
      </p:pic>
      <p:sp>
        <p:nvSpPr>
          <p:cNvPr id="22" name="Half Frame 1"/>
          <p:cNvSpPr/>
          <p:nvPr/>
        </p:nvSpPr>
        <p:spPr>
          <a:xfrm>
            <a:off x="7048336" y="3750621"/>
            <a:ext cx="914853" cy="914853"/>
          </a:xfrm>
          <a:prstGeom prst="halfFrame">
            <a:avLst>
              <a:gd name="adj1" fmla="val 14147"/>
              <a:gd name="adj2" fmla="val 124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3" name="Half Frame 6"/>
          <p:cNvSpPr/>
          <p:nvPr/>
        </p:nvSpPr>
        <p:spPr>
          <a:xfrm rot="16200000" flipV="1">
            <a:off x="11881414" y="6315086"/>
            <a:ext cx="794516" cy="794516"/>
          </a:xfrm>
          <a:prstGeom prst="halfFrame">
            <a:avLst>
              <a:gd name="adj1" fmla="val 14147"/>
              <a:gd name="adj2" fmla="val 124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F471AB-620C-E722-01CB-472444A5C215}"/>
              </a:ext>
            </a:extLst>
          </p:cNvPr>
          <p:cNvSpPr txBox="1"/>
          <p:nvPr/>
        </p:nvSpPr>
        <p:spPr>
          <a:xfrm>
            <a:off x="6117070" y="962460"/>
            <a:ext cx="6364078" cy="1077218"/>
          </a:xfrm>
          <a:prstGeom prst="rect">
            <a:avLst/>
          </a:prstGeom>
          <a:noFill/>
          <a:ln w="57150"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CÔNG NGHỆ MỚI TRONG PHÁT TRIỂN ỨNG DỤNG CNTT</a:t>
            </a:r>
          </a:p>
        </p:txBody>
      </p:sp>
      <p:cxnSp>
        <p:nvCxnSpPr>
          <p:cNvPr id="18" name="直接连接符 51">
            <a:extLst>
              <a:ext uri="{FF2B5EF4-FFF2-40B4-BE49-F238E27FC236}">
                <a16:creationId xmlns:a16="http://schemas.microsoft.com/office/drawing/2014/main" id="{FEF4B7A4-C560-DF35-A7CD-5C0F8C02DC3F}"/>
              </a:ext>
            </a:extLst>
          </p:cNvPr>
          <p:cNvCxnSpPr/>
          <p:nvPr/>
        </p:nvCxnSpPr>
        <p:spPr>
          <a:xfrm>
            <a:off x="7077447" y="2752229"/>
            <a:ext cx="4443325" cy="0"/>
          </a:xfrm>
          <a:prstGeom prst="line">
            <a:avLst/>
          </a:prstGeom>
          <a:ln w="38100">
            <a:solidFill>
              <a:srgbClr val="FFFF00"/>
            </a:solidFill>
            <a:prstDash val="soli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0F07BA8-3A18-E972-9D07-E4F93863F135}"/>
              </a:ext>
            </a:extLst>
          </p:cNvPr>
          <p:cNvSpPr txBox="1"/>
          <p:nvPr/>
        </p:nvSpPr>
        <p:spPr>
          <a:xfrm>
            <a:off x="5569919" y="-2945024"/>
            <a:ext cx="476316" cy="712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F024F6-C7E2-5F3C-ED4A-370FC242F30C}"/>
              </a:ext>
            </a:extLst>
          </p:cNvPr>
          <p:cNvSpPr txBox="1"/>
          <p:nvPr/>
        </p:nvSpPr>
        <p:spPr>
          <a:xfrm>
            <a:off x="6046236" y="2078853"/>
            <a:ext cx="6616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+mj-lt"/>
              </a:rPr>
              <a:t>Xây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+mj-lt"/>
              </a:rPr>
              <a:t>dựng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+mj-lt"/>
              </a:rPr>
              <a:t>ứng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+mj-lt"/>
              </a:rPr>
              <a:t>dụng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+mj-lt"/>
              </a:rPr>
              <a:t>mạng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+mj-lt"/>
              </a:rPr>
              <a:t>xã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+mj-lt"/>
              </a:rPr>
              <a:t>hội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9BCE7E-EBA9-F5C4-668F-08789A4F902B}"/>
              </a:ext>
            </a:extLst>
          </p:cNvPr>
          <p:cNvSpPr txBox="1"/>
          <p:nvPr/>
        </p:nvSpPr>
        <p:spPr>
          <a:xfrm>
            <a:off x="7365479" y="2860142"/>
            <a:ext cx="5668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Giáo</a:t>
            </a:r>
            <a:r>
              <a:rPr lang="en-US" b="1" i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b="1" i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b="1" i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ThS.NCS</a:t>
            </a:r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Tôn</a:t>
            </a:r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Long </a:t>
            </a:r>
            <a:r>
              <a:rPr lang="en-US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Phước</a:t>
            </a:r>
            <a:endParaRPr lang="en-US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39CEBE-4AEF-CC23-1D36-85117B393D44}"/>
              </a:ext>
            </a:extLst>
          </p:cNvPr>
          <p:cNvSpPr txBox="1"/>
          <p:nvPr/>
        </p:nvSpPr>
        <p:spPr>
          <a:xfrm>
            <a:off x="8581522" y="3519788"/>
            <a:ext cx="3339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NHÓM 15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AE1514B-3900-3196-776B-FF46CB4B6629}"/>
              </a:ext>
            </a:extLst>
          </p:cNvPr>
          <p:cNvSpPr/>
          <p:nvPr/>
        </p:nvSpPr>
        <p:spPr>
          <a:xfrm>
            <a:off x="7544659" y="4086997"/>
            <a:ext cx="4320480" cy="51186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>
                <a:latin typeface="+mj-lt"/>
              </a:rPr>
              <a:t>1. </a:t>
            </a:r>
            <a:r>
              <a:rPr lang="en-US" sz="2000" b="1" dirty="0" err="1">
                <a:latin typeface="+mj-lt"/>
              </a:rPr>
              <a:t>Ngô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Trường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Giang</a:t>
            </a:r>
            <a:r>
              <a:rPr lang="en-US" sz="2000" b="1" dirty="0">
                <a:latin typeface="+mj-lt"/>
              </a:rPr>
              <a:t> _19476751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651713E-9B32-DB3F-A492-BA677A673BFB}"/>
              </a:ext>
            </a:extLst>
          </p:cNvPr>
          <p:cNvSpPr/>
          <p:nvPr/>
        </p:nvSpPr>
        <p:spPr>
          <a:xfrm>
            <a:off x="7577650" y="4679306"/>
            <a:ext cx="4320480" cy="51186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>
                <a:latin typeface="+mj-lt"/>
              </a:rPr>
              <a:t>2. Cao A Minh _19533901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5F0D2AE-27F7-D081-9AE0-23DE766F3FAE}"/>
              </a:ext>
            </a:extLst>
          </p:cNvPr>
          <p:cNvSpPr/>
          <p:nvPr/>
        </p:nvSpPr>
        <p:spPr>
          <a:xfrm>
            <a:off x="7577650" y="5295784"/>
            <a:ext cx="4320480" cy="51186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>
                <a:latin typeface="+mj-lt"/>
              </a:rPr>
              <a:t>3. Hoàng </a:t>
            </a:r>
            <a:r>
              <a:rPr lang="en-US" sz="2000" b="1" dirty="0" err="1">
                <a:latin typeface="+mj-lt"/>
              </a:rPr>
              <a:t>Thị</a:t>
            </a:r>
            <a:r>
              <a:rPr lang="en-US" sz="2000" b="1" dirty="0">
                <a:latin typeface="+mj-lt"/>
              </a:rPr>
              <a:t> Tố Thùy _19432541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00BB12ED-F812-70E0-BA1B-9F4AEA5E4CC8}"/>
              </a:ext>
            </a:extLst>
          </p:cNvPr>
          <p:cNvSpPr/>
          <p:nvPr/>
        </p:nvSpPr>
        <p:spPr>
          <a:xfrm>
            <a:off x="7544659" y="5913690"/>
            <a:ext cx="4320480" cy="51186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>
                <a:latin typeface="+mj-lt"/>
              </a:rPr>
              <a:t>4. </a:t>
            </a:r>
            <a:r>
              <a:rPr lang="en-US" sz="2000" b="1" dirty="0" err="1">
                <a:latin typeface="+mj-lt"/>
              </a:rPr>
              <a:t>Tống</a:t>
            </a:r>
            <a:r>
              <a:rPr lang="en-US" sz="2000" b="1" dirty="0">
                <a:latin typeface="+mj-lt"/>
              </a:rPr>
              <a:t> Gia </a:t>
            </a:r>
            <a:r>
              <a:rPr lang="en-US" sz="2000" b="1" dirty="0" err="1">
                <a:latin typeface="+mj-lt"/>
              </a:rPr>
              <a:t>Huy</a:t>
            </a:r>
            <a:r>
              <a:rPr lang="en-US" sz="2000" b="1" dirty="0">
                <a:latin typeface="+mj-lt"/>
              </a:rPr>
              <a:t> _19470491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8E7F766-390A-91F7-CCC2-8FB3C37DFC63}"/>
              </a:ext>
            </a:extLst>
          </p:cNvPr>
          <p:cNvSpPr/>
          <p:nvPr/>
        </p:nvSpPr>
        <p:spPr>
          <a:xfrm>
            <a:off x="7544659" y="6515537"/>
            <a:ext cx="4320480" cy="51186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>
                <a:latin typeface="+mj-lt"/>
              </a:rPr>
              <a:t>5. </a:t>
            </a:r>
            <a:r>
              <a:rPr lang="en-US" sz="2000" b="1" dirty="0" err="1">
                <a:latin typeface="+mj-lt"/>
              </a:rPr>
              <a:t>Nguyễn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Trọng</a:t>
            </a:r>
            <a:r>
              <a:rPr lang="en-US" sz="2000" b="1" dirty="0">
                <a:latin typeface="+mj-lt"/>
              </a:rPr>
              <a:t> Quý</a:t>
            </a:r>
            <a:r>
              <a:rPr lang="en-US" sz="2000" b="1">
                <a:latin typeface="+mj-lt"/>
              </a:rPr>
              <a:t>_19495331</a:t>
            </a:r>
            <a:endParaRPr lang="en-US" sz="2000" b="1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5"/>
          <p:cNvSpPr/>
          <p:nvPr/>
        </p:nvSpPr>
        <p:spPr>
          <a:xfrm rot="21558471">
            <a:off x="4586639" y="3574805"/>
            <a:ext cx="3458481" cy="3588869"/>
          </a:xfrm>
          <a:custGeom>
            <a:avLst/>
            <a:gdLst/>
            <a:ahLst/>
            <a:cxnLst>
              <a:cxn ang="0">
                <a:pos x="1439048" y="1493224"/>
              </a:cxn>
              <a:cxn ang="0">
                <a:pos x="1439048" y="1493224"/>
              </a:cxn>
              <a:cxn ang="0">
                <a:pos x="1439048" y="1493224"/>
              </a:cxn>
              <a:cxn ang="0">
                <a:pos x="1439048" y="1493224"/>
              </a:cxn>
            </a:cxnLst>
            <a:rect l="0" t="0" r="0" b="0"/>
            <a:pathLst>
              <a:path w="21600" h="21600">
                <a:moveTo>
                  <a:pt x="15608" y="8670"/>
                </a:moveTo>
                <a:cubicBezTo>
                  <a:pt x="21599" y="8670"/>
                  <a:pt x="21599" y="8670"/>
                  <a:pt x="21599" y="8670"/>
                </a:cubicBezTo>
                <a:cubicBezTo>
                  <a:pt x="20496" y="4411"/>
                  <a:pt x="16554" y="1064"/>
                  <a:pt x="11982" y="608"/>
                </a:cubicBezTo>
                <a:cubicBezTo>
                  <a:pt x="11667" y="304"/>
                  <a:pt x="11351" y="0"/>
                  <a:pt x="10878" y="0"/>
                </a:cubicBezTo>
                <a:cubicBezTo>
                  <a:pt x="10405" y="0"/>
                  <a:pt x="10090" y="304"/>
                  <a:pt x="9775" y="608"/>
                </a:cubicBezTo>
                <a:cubicBezTo>
                  <a:pt x="5045" y="1064"/>
                  <a:pt x="1103" y="4259"/>
                  <a:pt x="0" y="8670"/>
                </a:cubicBezTo>
                <a:cubicBezTo>
                  <a:pt x="6148" y="8670"/>
                  <a:pt x="6148" y="8670"/>
                  <a:pt x="6148" y="8670"/>
                </a:cubicBezTo>
                <a:cubicBezTo>
                  <a:pt x="6148" y="3650"/>
                  <a:pt x="9144" y="1216"/>
                  <a:pt x="9775" y="760"/>
                </a:cubicBezTo>
                <a:cubicBezTo>
                  <a:pt x="9775" y="760"/>
                  <a:pt x="9775" y="760"/>
                  <a:pt x="9775" y="912"/>
                </a:cubicBezTo>
                <a:cubicBezTo>
                  <a:pt x="6464" y="4867"/>
                  <a:pt x="6937" y="8670"/>
                  <a:pt x="6937" y="8670"/>
                </a:cubicBezTo>
                <a:cubicBezTo>
                  <a:pt x="10090" y="8670"/>
                  <a:pt x="10090" y="8670"/>
                  <a:pt x="10090" y="8670"/>
                </a:cubicBezTo>
                <a:cubicBezTo>
                  <a:pt x="10090" y="18709"/>
                  <a:pt x="10090" y="18709"/>
                  <a:pt x="10090" y="18709"/>
                </a:cubicBezTo>
                <a:cubicBezTo>
                  <a:pt x="10090" y="19014"/>
                  <a:pt x="10090" y="19014"/>
                  <a:pt x="10090" y="19014"/>
                </a:cubicBezTo>
                <a:cubicBezTo>
                  <a:pt x="10090" y="19774"/>
                  <a:pt x="10090" y="19774"/>
                  <a:pt x="10090" y="19774"/>
                </a:cubicBezTo>
                <a:cubicBezTo>
                  <a:pt x="10090" y="20839"/>
                  <a:pt x="10878" y="21599"/>
                  <a:pt x="11982" y="21599"/>
                </a:cubicBezTo>
                <a:cubicBezTo>
                  <a:pt x="12928" y="21599"/>
                  <a:pt x="13874" y="20839"/>
                  <a:pt x="13874" y="19774"/>
                </a:cubicBezTo>
                <a:cubicBezTo>
                  <a:pt x="13874" y="19014"/>
                  <a:pt x="13874" y="19014"/>
                  <a:pt x="13874" y="19014"/>
                </a:cubicBezTo>
                <a:cubicBezTo>
                  <a:pt x="12455" y="19014"/>
                  <a:pt x="12455" y="19014"/>
                  <a:pt x="12455" y="19014"/>
                </a:cubicBezTo>
                <a:cubicBezTo>
                  <a:pt x="12455" y="19318"/>
                  <a:pt x="12455" y="19318"/>
                  <a:pt x="12455" y="19318"/>
                </a:cubicBezTo>
                <a:cubicBezTo>
                  <a:pt x="12455" y="19774"/>
                  <a:pt x="12455" y="19774"/>
                  <a:pt x="12455" y="19774"/>
                </a:cubicBezTo>
                <a:cubicBezTo>
                  <a:pt x="12455" y="20078"/>
                  <a:pt x="12297" y="20383"/>
                  <a:pt x="11982" y="20383"/>
                </a:cubicBezTo>
                <a:cubicBezTo>
                  <a:pt x="11667" y="20383"/>
                  <a:pt x="11351" y="20078"/>
                  <a:pt x="11351" y="19774"/>
                </a:cubicBezTo>
                <a:cubicBezTo>
                  <a:pt x="11351" y="19318"/>
                  <a:pt x="11351" y="19318"/>
                  <a:pt x="11351" y="19318"/>
                </a:cubicBezTo>
                <a:cubicBezTo>
                  <a:pt x="11351" y="19014"/>
                  <a:pt x="11351" y="19014"/>
                  <a:pt x="11351" y="19014"/>
                </a:cubicBezTo>
                <a:cubicBezTo>
                  <a:pt x="11351" y="17036"/>
                  <a:pt x="11351" y="17036"/>
                  <a:pt x="11351" y="17036"/>
                </a:cubicBezTo>
                <a:cubicBezTo>
                  <a:pt x="11351" y="8670"/>
                  <a:pt x="11351" y="8670"/>
                  <a:pt x="11351" y="8670"/>
                </a:cubicBezTo>
                <a:cubicBezTo>
                  <a:pt x="14820" y="8670"/>
                  <a:pt x="14820" y="8670"/>
                  <a:pt x="14820" y="8670"/>
                </a:cubicBezTo>
                <a:cubicBezTo>
                  <a:pt x="14820" y="8670"/>
                  <a:pt x="15293" y="4867"/>
                  <a:pt x="11982" y="912"/>
                </a:cubicBezTo>
                <a:cubicBezTo>
                  <a:pt x="11982" y="760"/>
                  <a:pt x="11982" y="760"/>
                  <a:pt x="11982" y="760"/>
                </a:cubicBezTo>
                <a:cubicBezTo>
                  <a:pt x="12613" y="1216"/>
                  <a:pt x="15608" y="3650"/>
                  <a:pt x="15608" y="8670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txBody>
          <a:bodyPr lIns="128566" tIns="64283" rIns="128566" bIns="64283"/>
          <a:lstStyle/>
          <a:p>
            <a:endParaRPr lang="zh-CN" altLang="en-US" sz="140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" name="组合 4"/>
          <p:cNvGrpSpPr/>
          <p:nvPr/>
        </p:nvGrpSpPr>
        <p:grpSpPr>
          <a:xfrm>
            <a:off x="3407873" y="4391829"/>
            <a:ext cx="708438" cy="709871"/>
            <a:chOff x="5202" y="5131"/>
            <a:chExt cx="1058" cy="1060"/>
          </a:xfrm>
        </p:grpSpPr>
        <p:sp>
          <p:nvSpPr>
            <p:cNvPr id="6" name="Freeform 12"/>
            <p:cNvSpPr/>
            <p:nvPr/>
          </p:nvSpPr>
          <p:spPr>
            <a:xfrm>
              <a:off x="5202" y="5131"/>
              <a:ext cx="1058" cy="1061"/>
            </a:xfrm>
            <a:custGeom>
              <a:avLst/>
              <a:gdLst>
                <a:gd name="txL" fmla="*/ 0 w 271"/>
                <a:gd name="txT" fmla="*/ 0 h 271"/>
                <a:gd name="txR" fmla="*/ 271 w 271"/>
                <a:gd name="txB" fmla="*/ 271 h 271"/>
              </a:gdLst>
              <a:ahLst/>
              <a:cxnLst>
                <a:cxn ang="0">
                  <a:pos x="104722" y="74794"/>
                </a:cxn>
                <a:cxn ang="0">
                  <a:pos x="406465" y="103287"/>
                </a:cxn>
                <a:cxn ang="0">
                  <a:pos x="378066" y="406025"/>
                </a:cxn>
                <a:cxn ang="0">
                  <a:pos x="76323" y="377532"/>
                </a:cxn>
                <a:cxn ang="0">
                  <a:pos x="104722" y="74794"/>
                </a:cxn>
              </a:cxnLst>
              <a:rect l="txL" t="txT" r="txR" b="txB"/>
              <a:pathLst>
                <a:path w="271" h="271">
                  <a:moveTo>
                    <a:pt x="59" y="42"/>
                  </a:moveTo>
                  <a:cubicBezTo>
                    <a:pt x="110" y="0"/>
                    <a:pt x="186" y="7"/>
                    <a:pt x="229" y="58"/>
                  </a:cubicBezTo>
                  <a:cubicBezTo>
                    <a:pt x="271" y="110"/>
                    <a:pt x="264" y="186"/>
                    <a:pt x="213" y="228"/>
                  </a:cubicBezTo>
                  <a:cubicBezTo>
                    <a:pt x="161" y="271"/>
                    <a:pt x="85" y="264"/>
                    <a:pt x="43" y="212"/>
                  </a:cubicBezTo>
                  <a:cubicBezTo>
                    <a:pt x="0" y="161"/>
                    <a:pt x="7" y="85"/>
                    <a:pt x="59" y="4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Freeform 43"/>
            <p:cNvSpPr/>
            <p:nvPr/>
          </p:nvSpPr>
          <p:spPr>
            <a:xfrm>
              <a:off x="5394" y="5396"/>
              <a:ext cx="628" cy="562"/>
            </a:xfrm>
            <a:custGeom>
              <a:avLst/>
              <a:gdLst>
                <a:gd name="txL" fmla="*/ 0 w 161"/>
                <a:gd name="txT" fmla="*/ 0 h 144"/>
                <a:gd name="txR" fmla="*/ 161 w 161"/>
                <a:gd name="txB" fmla="*/ 144 h 144"/>
              </a:gdLst>
              <a:ahLst/>
              <a:cxnLst>
                <a:cxn ang="0">
                  <a:pos x="141988" y="55022"/>
                </a:cxn>
                <a:cxn ang="0">
                  <a:pos x="70994" y="1775"/>
                </a:cxn>
                <a:cxn ang="0">
                  <a:pos x="5325" y="88746"/>
                </a:cxn>
                <a:cxn ang="0">
                  <a:pos x="140213" y="255588"/>
                </a:cxn>
                <a:cxn ang="0">
                  <a:pos x="280425" y="90521"/>
                </a:cxn>
                <a:cxn ang="0">
                  <a:pos x="214756" y="3550"/>
                </a:cxn>
                <a:cxn ang="0">
                  <a:pos x="141988" y="55022"/>
                </a:cxn>
              </a:cxnLst>
              <a:rect l="txL" t="txT" r="txR" b="txB"/>
              <a:pathLst>
                <a:path w="161" h="144">
                  <a:moveTo>
                    <a:pt x="80" y="31"/>
                  </a:moveTo>
                  <a:cubicBezTo>
                    <a:pt x="73" y="11"/>
                    <a:pt x="60" y="0"/>
                    <a:pt x="40" y="1"/>
                  </a:cubicBezTo>
                  <a:cubicBezTo>
                    <a:pt x="11" y="3"/>
                    <a:pt x="0" y="23"/>
                    <a:pt x="3" y="50"/>
                  </a:cubicBezTo>
                  <a:cubicBezTo>
                    <a:pt x="6" y="83"/>
                    <a:pt x="49" y="103"/>
                    <a:pt x="79" y="144"/>
                  </a:cubicBezTo>
                  <a:cubicBezTo>
                    <a:pt x="110" y="103"/>
                    <a:pt x="154" y="84"/>
                    <a:pt x="158" y="51"/>
                  </a:cubicBezTo>
                  <a:cubicBezTo>
                    <a:pt x="161" y="24"/>
                    <a:pt x="150" y="4"/>
                    <a:pt x="121" y="2"/>
                  </a:cubicBezTo>
                  <a:cubicBezTo>
                    <a:pt x="101" y="0"/>
                    <a:pt x="89" y="11"/>
                    <a:pt x="80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7"/>
          <p:cNvGrpSpPr/>
          <p:nvPr/>
        </p:nvGrpSpPr>
        <p:grpSpPr>
          <a:xfrm>
            <a:off x="8657682" y="4675302"/>
            <a:ext cx="712454" cy="712549"/>
            <a:chOff x="9978" y="7833"/>
            <a:chExt cx="1064" cy="1064"/>
          </a:xfrm>
        </p:grpSpPr>
        <p:sp>
          <p:nvSpPr>
            <p:cNvPr id="9" name="Freeform 18"/>
            <p:cNvSpPr/>
            <p:nvPr/>
          </p:nvSpPr>
          <p:spPr>
            <a:xfrm>
              <a:off x="9978" y="7833"/>
              <a:ext cx="1065" cy="1065"/>
            </a:xfrm>
            <a:custGeom>
              <a:avLst/>
              <a:gdLst>
                <a:gd name="txL" fmla="*/ 0 w 273"/>
                <a:gd name="txT" fmla="*/ 0 h 273"/>
                <a:gd name="txR" fmla="*/ 273 w 273"/>
                <a:gd name="txB" fmla="*/ 273 h 273"/>
              </a:gdLst>
              <a:ahLst/>
              <a:cxnLst>
                <a:cxn ang="0">
                  <a:pos x="168490" y="443396"/>
                </a:cxn>
                <a:cxn ang="0">
                  <a:pos x="40792" y="168490"/>
                </a:cxn>
                <a:cxn ang="0">
                  <a:pos x="317471" y="40792"/>
                </a:cxn>
                <a:cxn ang="0">
                  <a:pos x="443396" y="317471"/>
                </a:cxn>
                <a:cxn ang="0">
                  <a:pos x="168490" y="443396"/>
                </a:cxn>
              </a:cxnLst>
              <a:rect l="txL" t="txT" r="txR" b="txB"/>
              <a:pathLst>
                <a:path w="273" h="273">
                  <a:moveTo>
                    <a:pt x="95" y="250"/>
                  </a:moveTo>
                  <a:cubicBezTo>
                    <a:pt x="32" y="227"/>
                    <a:pt x="0" y="157"/>
                    <a:pt x="23" y="95"/>
                  </a:cubicBezTo>
                  <a:cubicBezTo>
                    <a:pt x="47" y="32"/>
                    <a:pt x="116" y="0"/>
                    <a:pt x="179" y="23"/>
                  </a:cubicBezTo>
                  <a:cubicBezTo>
                    <a:pt x="241" y="47"/>
                    <a:pt x="273" y="116"/>
                    <a:pt x="250" y="179"/>
                  </a:cubicBezTo>
                  <a:cubicBezTo>
                    <a:pt x="227" y="241"/>
                    <a:pt x="157" y="273"/>
                    <a:pt x="95" y="250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Freeform 53"/>
            <p:cNvSpPr/>
            <p:nvPr/>
          </p:nvSpPr>
          <p:spPr>
            <a:xfrm>
              <a:off x="10251" y="8102"/>
              <a:ext cx="478" cy="321"/>
            </a:xfrm>
            <a:custGeom>
              <a:avLst/>
              <a:gdLst>
                <a:gd name="txL" fmla="*/ 0 w 123"/>
                <a:gd name="txT" fmla="*/ 0 h 82"/>
                <a:gd name="txR" fmla="*/ 123 w 123"/>
                <a:gd name="txB" fmla="*/ 82 h 82"/>
              </a:gdLst>
              <a:ahLst/>
              <a:cxnLst>
                <a:cxn ang="0">
                  <a:pos x="205111" y="46309"/>
                </a:cxn>
                <a:cxn ang="0">
                  <a:pos x="38900" y="46309"/>
                </a:cxn>
                <a:cxn ang="0">
                  <a:pos x="5305" y="146050"/>
                </a:cxn>
                <a:cxn ang="0">
                  <a:pos x="31828" y="94398"/>
                </a:cxn>
                <a:cxn ang="0">
                  <a:pos x="166210" y="85493"/>
                </a:cxn>
                <a:cxn ang="0">
                  <a:pos x="152065" y="99741"/>
                </a:cxn>
                <a:cxn ang="0">
                  <a:pos x="217488" y="99741"/>
                </a:cxn>
                <a:cxn ang="0">
                  <a:pos x="217488" y="32060"/>
                </a:cxn>
                <a:cxn ang="0">
                  <a:pos x="205111" y="46309"/>
                </a:cxn>
              </a:cxnLst>
              <a:rect l="txL" t="txT" r="txR" b="txB"/>
              <a:pathLst>
                <a:path w="123" h="82">
                  <a:moveTo>
                    <a:pt x="116" y="26"/>
                  </a:moveTo>
                  <a:cubicBezTo>
                    <a:pt x="90" y="0"/>
                    <a:pt x="48" y="0"/>
                    <a:pt x="22" y="26"/>
                  </a:cubicBezTo>
                  <a:cubicBezTo>
                    <a:pt x="7" y="41"/>
                    <a:pt x="0" y="62"/>
                    <a:pt x="3" y="82"/>
                  </a:cubicBezTo>
                  <a:cubicBezTo>
                    <a:pt x="5" y="71"/>
                    <a:pt x="10" y="61"/>
                    <a:pt x="18" y="53"/>
                  </a:cubicBezTo>
                  <a:cubicBezTo>
                    <a:pt x="39" y="33"/>
                    <a:pt x="71" y="31"/>
                    <a:pt x="94" y="48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123" y="56"/>
                    <a:pt x="123" y="56"/>
                    <a:pt x="123" y="56"/>
                  </a:cubicBezTo>
                  <a:cubicBezTo>
                    <a:pt x="123" y="18"/>
                    <a:pt x="123" y="18"/>
                    <a:pt x="123" y="18"/>
                  </a:cubicBezTo>
                  <a:lnTo>
                    <a:pt x="116" y="2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Freeform 54"/>
            <p:cNvSpPr/>
            <p:nvPr/>
          </p:nvSpPr>
          <p:spPr>
            <a:xfrm>
              <a:off x="10303" y="8357"/>
              <a:ext cx="478" cy="318"/>
            </a:xfrm>
            <a:custGeom>
              <a:avLst/>
              <a:gdLst>
                <a:gd name="txL" fmla="*/ 0 w 123"/>
                <a:gd name="txT" fmla="*/ 0 h 81"/>
                <a:gd name="txR" fmla="*/ 123 w 123"/>
                <a:gd name="txB" fmla="*/ 81 h 81"/>
              </a:gdLst>
              <a:ahLst/>
              <a:cxnLst>
                <a:cxn ang="0">
                  <a:pos x="14145" y="98092"/>
                </a:cxn>
                <a:cxn ang="0">
                  <a:pos x="180355" y="98092"/>
                </a:cxn>
                <a:cxn ang="0">
                  <a:pos x="213951" y="0"/>
                </a:cxn>
                <a:cxn ang="0">
                  <a:pos x="185660" y="49938"/>
                </a:cxn>
                <a:cxn ang="0">
                  <a:pos x="53046" y="58855"/>
                </a:cxn>
                <a:cxn ang="0">
                  <a:pos x="67191" y="44587"/>
                </a:cxn>
                <a:cxn ang="0">
                  <a:pos x="0" y="44587"/>
                </a:cxn>
                <a:cxn ang="0">
                  <a:pos x="0" y="112360"/>
                </a:cxn>
                <a:cxn ang="0">
                  <a:pos x="14145" y="98092"/>
                </a:cxn>
              </a:cxnLst>
              <a:rect l="txL" t="txT" r="txR" b="txB"/>
              <a:pathLst>
                <a:path w="123" h="81">
                  <a:moveTo>
                    <a:pt x="8" y="55"/>
                  </a:moveTo>
                  <a:cubicBezTo>
                    <a:pt x="34" y="81"/>
                    <a:pt x="76" y="81"/>
                    <a:pt x="102" y="55"/>
                  </a:cubicBezTo>
                  <a:cubicBezTo>
                    <a:pt x="117" y="40"/>
                    <a:pt x="123" y="19"/>
                    <a:pt x="121" y="0"/>
                  </a:cubicBezTo>
                  <a:cubicBezTo>
                    <a:pt x="118" y="10"/>
                    <a:pt x="113" y="20"/>
                    <a:pt x="105" y="28"/>
                  </a:cubicBezTo>
                  <a:cubicBezTo>
                    <a:pt x="85" y="48"/>
                    <a:pt x="52" y="50"/>
                    <a:pt x="30" y="33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63"/>
                    <a:pt x="0" y="63"/>
                    <a:pt x="0" y="63"/>
                  </a:cubicBezTo>
                  <a:lnTo>
                    <a:pt x="8" y="5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" name="组合 11"/>
          <p:cNvGrpSpPr/>
          <p:nvPr/>
        </p:nvGrpSpPr>
        <p:grpSpPr>
          <a:xfrm>
            <a:off x="5933204" y="2505575"/>
            <a:ext cx="709776" cy="705854"/>
            <a:chOff x="8470" y="2554"/>
            <a:chExt cx="1060" cy="1054"/>
          </a:xfrm>
        </p:grpSpPr>
        <p:sp>
          <p:nvSpPr>
            <p:cNvPr id="13" name="Freeform 8"/>
            <p:cNvSpPr/>
            <p:nvPr/>
          </p:nvSpPr>
          <p:spPr>
            <a:xfrm>
              <a:off x="8470" y="2554"/>
              <a:ext cx="1061" cy="1054"/>
            </a:xfrm>
            <a:custGeom>
              <a:avLst/>
              <a:gdLst>
                <a:gd name="txL" fmla="*/ 0 w 271"/>
                <a:gd name="txT" fmla="*/ 0 h 271"/>
                <a:gd name="txR" fmla="*/ 271 w 271"/>
                <a:gd name="txB" fmla="*/ 271 h 271"/>
              </a:gdLst>
              <a:ahLst/>
              <a:cxnLst>
                <a:cxn ang="0">
                  <a:pos x="381094" y="77840"/>
                </a:cxn>
                <a:cxn ang="0">
                  <a:pos x="406025" y="378587"/>
                </a:cxn>
                <a:cxn ang="0">
                  <a:pos x="101506" y="403354"/>
                </a:cxn>
                <a:cxn ang="0">
                  <a:pos x="78356" y="100838"/>
                </a:cxn>
                <a:cxn ang="0">
                  <a:pos x="381094" y="77840"/>
                </a:cxn>
              </a:cxnLst>
              <a:rect l="txL" t="txT" r="txR" b="txB"/>
              <a:pathLst>
                <a:path w="271" h="271">
                  <a:moveTo>
                    <a:pt x="214" y="44"/>
                  </a:moveTo>
                  <a:cubicBezTo>
                    <a:pt x="265" y="87"/>
                    <a:pt x="271" y="163"/>
                    <a:pt x="228" y="214"/>
                  </a:cubicBezTo>
                  <a:cubicBezTo>
                    <a:pt x="184" y="265"/>
                    <a:pt x="108" y="271"/>
                    <a:pt x="57" y="228"/>
                  </a:cubicBezTo>
                  <a:cubicBezTo>
                    <a:pt x="7" y="184"/>
                    <a:pt x="0" y="108"/>
                    <a:pt x="44" y="57"/>
                  </a:cubicBezTo>
                  <a:cubicBezTo>
                    <a:pt x="87" y="7"/>
                    <a:pt x="163" y="0"/>
                    <a:pt x="214" y="44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Freeform 87"/>
            <p:cNvSpPr>
              <a:spLocks noEditPoints="1"/>
            </p:cNvSpPr>
            <p:nvPr/>
          </p:nvSpPr>
          <p:spPr>
            <a:xfrm>
              <a:off x="8669" y="2847"/>
              <a:ext cx="712" cy="468"/>
            </a:xfrm>
            <a:custGeom>
              <a:avLst/>
              <a:gdLst>
                <a:gd name="txL" fmla="*/ 0 w 162"/>
                <a:gd name="txT" fmla="*/ 0 h 106"/>
                <a:gd name="txR" fmla="*/ 162 w 162"/>
                <a:gd name="txB" fmla="*/ 106 h 106"/>
              </a:gdLst>
              <a:ahLst/>
              <a:cxnLst>
                <a:cxn ang="0">
                  <a:pos x="323850" y="24082"/>
                </a:cxn>
                <a:cxn ang="0">
                  <a:pos x="173919" y="0"/>
                </a:cxn>
                <a:cxn ang="0">
                  <a:pos x="9995" y="24082"/>
                </a:cxn>
                <a:cxn ang="0">
                  <a:pos x="9995" y="110376"/>
                </a:cxn>
                <a:cxn ang="0">
                  <a:pos x="5997" y="120410"/>
                </a:cxn>
                <a:cxn ang="0">
                  <a:pos x="15993" y="132451"/>
                </a:cxn>
                <a:cxn ang="0">
                  <a:pos x="27987" y="120410"/>
                </a:cxn>
                <a:cxn ang="0">
                  <a:pos x="21990" y="110376"/>
                </a:cxn>
                <a:cxn ang="0">
                  <a:pos x="21990" y="56192"/>
                </a:cxn>
                <a:cxn ang="0">
                  <a:pos x="173919" y="78267"/>
                </a:cxn>
                <a:cxn ang="0">
                  <a:pos x="323850" y="54185"/>
                </a:cxn>
                <a:cxn ang="0">
                  <a:pos x="323850" y="24082"/>
                </a:cxn>
                <a:cxn ang="0">
                  <a:pos x="25988" y="136465"/>
                </a:cxn>
                <a:cxn ang="0">
                  <a:pos x="7996" y="136465"/>
                </a:cxn>
                <a:cxn ang="0">
                  <a:pos x="0" y="188643"/>
                </a:cxn>
                <a:cxn ang="0">
                  <a:pos x="5997" y="190650"/>
                </a:cxn>
                <a:cxn ang="0">
                  <a:pos x="7996" y="184629"/>
                </a:cxn>
                <a:cxn ang="0">
                  <a:pos x="7996" y="190650"/>
                </a:cxn>
                <a:cxn ang="0">
                  <a:pos x="17992" y="192657"/>
                </a:cxn>
                <a:cxn ang="0">
                  <a:pos x="19991" y="186636"/>
                </a:cxn>
                <a:cxn ang="0">
                  <a:pos x="21990" y="190650"/>
                </a:cxn>
                <a:cxn ang="0">
                  <a:pos x="23989" y="190650"/>
                </a:cxn>
                <a:cxn ang="0">
                  <a:pos x="25988" y="166568"/>
                </a:cxn>
                <a:cxn ang="0">
                  <a:pos x="27987" y="190650"/>
                </a:cxn>
                <a:cxn ang="0">
                  <a:pos x="33984" y="188643"/>
                </a:cxn>
                <a:cxn ang="0">
                  <a:pos x="25988" y="136465"/>
                </a:cxn>
                <a:cxn ang="0">
                  <a:pos x="59972" y="188643"/>
                </a:cxn>
                <a:cxn ang="0">
                  <a:pos x="59972" y="74253"/>
                </a:cxn>
                <a:cxn ang="0">
                  <a:pos x="173919" y="90308"/>
                </a:cxn>
                <a:cxn ang="0">
                  <a:pos x="281869" y="74253"/>
                </a:cxn>
                <a:cxn ang="0">
                  <a:pos x="281869" y="186636"/>
                </a:cxn>
                <a:cxn ang="0">
                  <a:pos x="171920" y="212725"/>
                </a:cxn>
                <a:cxn ang="0">
                  <a:pos x="59972" y="188643"/>
                </a:cxn>
              </a:cxnLst>
              <a:rect l="txL" t="txT" r="txR" b="txB"/>
              <a:pathLst>
                <a:path w="162" h="106">
                  <a:moveTo>
                    <a:pt x="162" y="12"/>
                  </a:moveTo>
                  <a:cubicBezTo>
                    <a:pt x="87" y="0"/>
                    <a:pt x="87" y="0"/>
                    <a:pt x="87" y="0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27"/>
                    <a:pt x="5" y="41"/>
                    <a:pt x="5" y="55"/>
                  </a:cubicBezTo>
                  <a:cubicBezTo>
                    <a:pt x="4" y="56"/>
                    <a:pt x="3" y="58"/>
                    <a:pt x="3" y="60"/>
                  </a:cubicBezTo>
                  <a:cubicBezTo>
                    <a:pt x="3" y="63"/>
                    <a:pt x="5" y="66"/>
                    <a:pt x="8" y="66"/>
                  </a:cubicBezTo>
                  <a:cubicBezTo>
                    <a:pt x="12" y="66"/>
                    <a:pt x="14" y="63"/>
                    <a:pt x="14" y="60"/>
                  </a:cubicBezTo>
                  <a:cubicBezTo>
                    <a:pt x="14" y="58"/>
                    <a:pt x="13" y="56"/>
                    <a:pt x="11" y="55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87" y="39"/>
                    <a:pt x="87" y="39"/>
                    <a:pt x="87" y="39"/>
                  </a:cubicBezTo>
                  <a:cubicBezTo>
                    <a:pt x="162" y="27"/>
                    <a:pt x="162" y="27"/>
                    <a:pt x="162" y="27"/>
                  </a:cubicBezTo>
                  <a:cubicBezTo>
                    <a:pt x="162" y="12"/>
                    <a:pt x="162" y="12"/>
                    <a:pt x="162" y="12"/>
                  </a:cubicBezTo>
                  <a:close/>
                  <a:moveTo>
                    <a:pt x="13" y="68"/>
                  </a:moveTo>
                  <a:cubicBezTo>
                    <a:pt x="10" y="69"/>
                    <a:pt x="7" y="69"/>
                    <a:pt x="4" y="68"/>
                  </a:cubicBezTo>
                  <a:cubicBezTo>
                    <a:pt x="3" y="77"/>
                    <a:pt x="1" y="85"/>
                    <a:pt x="0" y="94"/>
                  </a:cubicBezTo>
                  <a:cubicBezTo>
                    <a:pt x="1" y="94"/>
                    <a:pt x="2" y="94"/>
                    <a:pt x="3" y="95"/>
                  </a:cubicBezTo>
                  <a:cubicBezTo>
                    <a:pt x="4" y="92"/>
                    <a:pt x="4" y="92"/>
                    <a:pt x="4" y="92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6" y="95"/>
                    <a:pt x="8" y="96"/>
                    <a:pt x="9" y="96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5" y="94"/>
                    <a:pt x="16" y="94"/>
                    <a:pt x="17" y="94"/>
                  </a:cubicBezTo>
                  <a:cubicBezTo>
                    <a:pt x="16" y="85"/>
                    <a:pt x="14" y="77"/>
                    <a:pt x="13" y="68"/>
                  </a:cubicBezTo>
                  <a:close/>
                  <a:moveTo>
                    <a:pt x="30" y="94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141" y="37"/>
                    <a:pt x="141" y="37"/>
                    <a:pt x="141" y="37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22" y="93"/>
                    <a:pt x="104" y="98"/>
                    <a:pt x="86" y="106"/>
                  </a:cubicBezTo>
                  <a:cubicBezTo>
                    <a:pt x="68" y="97"/>
                    <a:pt x="49" y="94"/>
                    <a:pt x="30" y="94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组合 14"/>
          <p:cNvGrpSpPr/>
          <p:nvPr/>
        </p:nvGrpSpPr>
        <p:grpSpPr>
          <a:xfrm>
            <a:off x="4378793" y="2981459"/>
            <a:ext cx="633441" cy="636206"/>
            <a:chOff x="4704" y="4364"/>
            <a:chExt cx="946" cy="950"/>
          </a:xfrm>
        </p:grpSpPr>
        <p:sp>
          <p:nvSpPr>
            <p:cNvPr id="16" name="Freeform 10"/>
            <p:cNvSpPr/>
            <p:nvPr/>
          </p:nvSpPr>
          <p:spPr>
            <a:xfrm>
              <a:off x="4704" y="4364"/>
              <a:ext cx="946" cy="950"/>
            </a:xfrm>
            <a:custGeom>
              <a:avLst/>
              <a:gdLst>
                <a:gd name="txL" fmla="*/ 0 w 242"/>
                <a:gd name="txT" fmla="*/ 0 h 243"/>
                <a:gd name="txR" fmla="*/ 242 w 242"/>
                <a:gd name="txB" fmla="*/ 243 h 243"/>
              </a:gdLst>
              <a:ahLst/>
              <a:cxnLst>
                <a:cxn ang="0">
                  <a:pos x="216884" y="1777"/>
                </a:cxn>
                <a:cxn ang="0">
                  <a:pos x="430213" y="216788"/>
                </a:cxn>
                <a:cxn ang="0">
                  <a:pos x="213329" y="430023"/>
                </a:cxn>
                <a:cxn ang="0">
                  <a:pos x="0" y="215012"/>
                </a:cxn>
                <a:cxn ang="0">
                  <a:pos x="216884" y="1777"/>
                </a:cxn>
              </a:cxnLst>
              <a:rect l="txL" t="txT" r="txR" b="txB"/>
              <a:pathLst>
                <a:path w="242" h="243">
                  <a:moveTo>
                    <a:pt x="122" y="1"/>
                  </a:moveTo>
                  <a:cubicBezTo>
                    <a:pt x="188" y="1"/>
                    <a:pt x="242" y="56"/>
                    <a:pt x="242" y="122"/>
                  </a:cubicBezTo>
                  <a:cubicBezTo>
                    <a:pt x="241" y="189"/>
                    <a:pt x="187" y="243"/>
                    <a:pt x="120" y="242"/>
                  </a:cubicBezTo>
                  <a:cubicBezTo>
                    <a:pt x="53" y="242"/>
                    <a:pt x="0" y="188"/>
                    <a:pt x="0" y="121"/>
                  </a:cubicBezTo>
                  <a:cubicBezTo>
                    <a:pt x="1" y="54"/>
                    <a:pt x="55" y="0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Freeform 46"/>
            <p:cNvSpPr>
              <a:spLocks noEditPoints="1"/>
            </p:cNvSpPr>
            <p:nvPr/>
          </p:nvSpPr>
          <p:spPr>
            <a:xfrm>
              <a:off x="4994" y="4517"/>
              <a:ext cx="367" cy="642"/>
            </a:xfrm>
            <a:custGeom>
              <a:avLst/>
              <a:gdLst>
                <a:gd name="txL" fmla="*/ 0 w 94"/>
                <a:gd name="txT" fmla="*/ 0 h 165"/>
                <a:gd name="txR" fmla="*/ 94 w 94"/>
                <a:gd name="txB" fmla="*/ 165 h 165"/>
              </a:gdLst>
              <a:ahLst/>
              <a:cxnLst>
                <a:cxn ang="0">
                  <a:pos x="147181" y="0"/>
                </a:cxn>
                <a:cxn ang="0">
                  <a:pos x="17733" y="0"/>
                </a:cxn>
                <a:cxn ang="0">
                  <a:pos x="0" y="19473"/>
                </a:cxn>
                <a:cxn ang="0">
                  <a:pos x="0" y="272627"/>
                </a:cxn>
                <a:cxn ang="0">
                  <a:pos x="17733" y="292100"/>
                </a:cxn>
                <a:cxn ang="0">
                  <a:pos x="147181" y="292100"/>
                </a:cxn>
                <a:cxn ang="0">
                  <a:pos x="166687" y="272627"/>
                </a:cxn>
                <a:cxn ang="0">
                  <a:pos x="166687" y="19473"/>
                </a:cxn>
                <a:cxn ang="0">
                  <a:pos x="147181" y="0"/>
                </a:cxn>
                <a:cxn ang="0">
                  <a:pos x="56745" y="21244"/>
                </a:cxn>
                <a:cxn ang="0">
                  <a:pos x="109942" y="21244"/>
                </a:cxn>
                <a:cxn ang="0">
                  <a:pos x="109942" y="28325"/>
                </a:cxn>
                <a:cxn ang="0">
                  <a:pos x="56745" y="28325"/>
                </a:cxn>
                <a:cxn ang="0">
                  <a:pos x="56745" y="21244"/>
                </a:cxn>
                <a:cxn ang="0">
                  <a:pos x="83344" y="279708"/>
                </a:cxn>
                <a:cxn ang="0">
                  <a:pos x="72704" y="269086"/>
                </a:cxn>
                <a:cxn ang="0">
                  <a:pos x="83344" y="260235"/>
                </a:cxn>
                <a:cxn ang="0">
                  <a:pos x="93983" y="269086"/>
                </a:cxn>
                <a:cxn ang="0">
                  <a:pos x="83344" y="279708"/>
                </a:cxn>
                <a:cxn ang="0">
                  <a:pos x="154274" y="244302"/>
                </a:cxn>
                <a:cxn ang="0">
                  <a:pos x="12413" y="244302"/>
                </a:cxn>
                <a:cxn ang="0">
                  <a:pos x="12413" y="46028"/>
                </a:cxn>
                <a:cxn ang="0">
                  <a:pos x="154274" y="46028"/>
                </a:cxn>
                <a:cxn ang="0">
                  <a:pos x="154274" y="244302"/>
                </a:cxn>
              </a:cxnLst>
              <a:rect l="txL" t="txT" r="txR" b="txB"/>
              <a:pathLst>
                <a:path w="94" h="165">
                  <a:moveTo>
                    <a:pt x="83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60"/>
                    <a:pt x="5" y="165"/>
                    <a:pt x="10" y="165"/>
                  </a:cubicBezTo>
                  <a:cubicBezTo>
                    <a:pt x="83" y="165"/>
                    <a:pt x="83" y="165"/>
                    <a:pt x="83" y="165"/>
                  </a:cubicBezTo>
                  <a:cubicBezTo>
                    <a:pt x="89" y="165"/>
                    <a:pt x="94" y="160"/>
                    <a:pt x="94" y="154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5"/>
                    <a:pt x="89" y="0"/>
                    <a:pt x="83" y="0"/>
                  </a:cubicBezTo>
                  <a:close/>
                  <a:moveTo>
                    <a:pt x="32" y="12"/>
                  </a:moveTo>
                  <a:cubicBezTo>
                    <a:pt x="62" y="12"/>
                    <a:pt x="62" y="12"/>
                    <a:pt x="62" y="12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12"/>
                  </a:lnTo>
                  <a:close/>
                  <a:moveTo>
                    <a:pt x="47" y="158"/>
                  </a:moveTo>
                  <a:cubicBezTo>
                    <a:pt x="44" y="158"/>
                    <a:pt x="41" y="156"/>
                    <a:pt x="41" y="152"/>
                  </a:cubicBezTo>
                  <a:cubicBezTo>
                    <a:pt x="41" y="149"/>
                    <a:pt x="44" y="147"/>
                    <a:pt x="47" y="147"/>
                  </a:cubicBezTo>
                  <a:cubicBezTo>
                    <a:pt x="50" y="147"/>
                    <a:pt x="53" y="149"/>
                    <a:pt x="53" y="152"/>
                  </a:cubicBezTo>
                  <a:cubicBezTo>
                    <a:pt x="53" y="156"/>
                    <a:pt x="50" y="158"/>
                    <a:pt x="47" y="158"/>
                  </a:cubicBezTo>
                  <a:close/>
                  <a:moveTo>
                    <a:pt x="87" y="138"/>
                  </a:moveTo>
                  <a:cubicBezTo>
                    <a:pt x="7" y="138"/>
                    <a:pt x="7" y="138"/>
                    <a:pt x="7" y="138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87" y="26"/>
                    <a:pt x="87" y="26"/>
                    <a:pt x="87" y="26"/>
                  </a:cubicBezTo>
                  <a:lnTo>
                    <a:pt x="87" y="13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5" name="组合 17"/>
          <p:cNvGrpSpPr/>
          <p:nvPr/>
        </p:nvGrpSpPr>
        <p:grpSpPr>
          <a:xfrm>
            <a:off x="7542845" y="2976774"/>
            <a:ext cx="709107" cy="711880"/>
            <a:chOff x="4030" y="4930"/>
            <a:chExt cx="840" cy="843"/>
          </a:xfrm>
        </p:grpSpPr>
        <p:sp>
          <p:nvSpPr>
            <p:cNvPr id="19" name="Freeform 1819"/>
            <p:cNvSpPr/>
            <p:nvPr/>
          </p:nvSpPr>
          <p:spPr>
            <a:xfrm>
              <a:off x="4030" y="4930"/>
              <a:ext cx="840" cy="843"/>
            </a:xfrm>
            <a:custGeom>
              <a:avLst/>
              <a:gdLst>
                <a:gd name="txL" fmla="*/ 0 w 92"/>
                <a:gd name="txT" fmla="*/ 0 h 92"/>
                <a:gd name="txR" fmla="*/ 92 w 92"/>
                <a:gd name="txB" fmla="*/ 92 h 92"/>
              </a:gdLst>
              <a:ahLst/>
              <a:cxnLst>
                <a:cxn ang="0">
                  <a:pos x="382657" y="63966"/>
                </a:cxn>
                <a:cxn ang="0">
                  <a:pos x="469624" y="383796"/>
                </a:cxn>
                <a:cxn ang="0">
                  <a:pos x="150743" y="471022"/>
                </a:cxn>
                <a:cxn ang="0">
                  <a:pos x="69574" y="151192"/>
                </a:cxn>
                <a:cxn ang="0">
                  <a:pos x="382657" y="63966"/>
                </a:cxn>
              </a:cxnLst>
              <a:rect l="txL" t="txT" r="txR" b="txB"/>
              <a:pathLst>
                <a:path w="92" h="92">
                  <a:moveTo>
                    <a:pt x="66" y="11"/>
                  </a:moveTo>
                  <a:cubicBezTo>
                    <a:pt x="85" y="23"/>
                    <a:pt x="92" y="47"/>
                    <a:pt x="81" y="66"/>
                  </a:cubicBezTo>
                  <a:cubicBezTo>
                    <a:pt x="70" y="85"/>
                    <a:pt x="45" y="92"/>
                    <a:pt x="26" y="81"/>
                  </a:cubicBezTo>
                  <a:cubicBezTo>
                    <a:pt x="7" y="70"/>
                    <a:pt x="0" y="45"/>
                    <a:pt x="12" y="26"/>
                  </a:cubicBezTo>
                  <a:cubicBezTo>
                    <a:pt x="23" y="7"/>
                    <a:pt x="47" y="0"/>
                    <a:pt x="66" y="11"/>
                  </a:cubicBezTo>
                </a:path>
              </a:pathLst>
            </a:custGeom>
            <a:solidFill>
              <a:schemeClr val="accent4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稻壳儿小白白(http://dwz.cn/Wu2UP)"/>
            <p:cNvSpPr>
              <a:spLocks noEditPoints="1"/>
            </p:cNvSpPr>
            <p:nvPr/>
          </p:nvSpPr>
          <p:spPr>
            <a:xfrm>
              <a:off x="4214" y="5125"/>
              <a:ext cx="425" cy="425"/>
            </a:xfrm>
            <a:custGeom>
              <a:avLst/>
              <a:gdLst/>
              <a:ahLst/>
              <a:cxnLst>
                <a:cxn ang="0">
                  <a:pos x="1479576135" y="12226576"/>
                </a:cxn>
                <a:cxn ang="0">
                  <a:pos x="1455122931" y="0"/>
                </a:cxn>
                <a:cxn ang="0">
                  <a:pos x="1430665982" y="12226576"/>
                </a:cxn>
                <a:cxn ang="0">
                  <a:pos x="24456949" y="941543682"/>
                </a:cxn>
                <a:cxn ang="0">
                  <a:pos x="0" y="990457474"/>
                </a:cxn>
                <a:cxn ang="0">
                  <a:pos x="24456949" y="1027140945"/>
                </a:cxn>
                <a:cxn ang="0">
                  <a:pos x="391292460" y="1173874831"/>
                </a:cxn>
                <a:cxn ang="0">
                  <a:pos x="562483613" y="1479569178"/>
                </a:cxn>
                <a:cxn ang="0">
                  <a:pos x="611393766" y="1504026074"/>
                </a:cxn>
                <a:cxn ang="0">
                  <a:pos x="611393766" y="1504026074"/>
                </a:cxn>
                <a:cxn ang="0">
                  <a:pos x="648081062" y="1479569178"/>
                </a:cxn>
                <a:cxn ang="0">
                  <a:pos x="745901369" y="1308382141"/>
                </a:cxn>
                <a:cxn ang="0">
                  <a:pos x="1198334329" y="1491799499"/>
                </a:cxn>
                <a:cxn ang="0">
                  <a:pos x="1222791278" y="1504026074"/>
                </a:cxn>
                <a:cxn ang="0">
                  <a:pos x="1235017880" y="1491799499"/>
                </a:cxn>
                <a:cxn ang="0">
                  <a:pos x="1259474829" y="1455116027"/>
                </a:cxn>
                <a:cxn ang="0">
                  <a:pos x="1504033084" y="48910047"/>
                </a:cxn>
                <a:cxn ang="0">
                  <a:pos x="1479576135" y="12226576"/>
                </a:cxn>
                <a:cxn ang="0">
                  <a:pos x="146734204" y="978227154"/>
                </a:cxn>
                <a:cxn ang="0">
                  <a:pos x="1235017880" y="244557725"/>
                </a:cxn>
                <a:cxn ang="0">
                  <a:pos x="440206358" y="1088277568"/>
                </a:cxn>
                <a:cxn ang="0">
                  <a:pos x="427976011" y="1088277568"/>
                </a:cxn>
                <a:cxn ang="0">
                  <a:pos x="146734204" y="978227154"/>
                </a:cxn>
                <a:cxn ang="0">
                  <a:pos x="476889909" y="1124961039"/>
                </a:cxn>
                <a:cxn ang="0">
                  <a:pos x="476889909" y="1124961039"/>
                </a:cxn>
                <a:cxn ang="0">
                  <a:pos x="1369525482" y="171190782"/>
                </a:cxn>
                <a:cxn ang="0">
                  <a:pos x="611393766" y="1357292188"/>
                </a:cxn>
                <a:cxn ang="0">
                  <a:pos x="476889909" y="1124961039"/>
                </a:cxn>
                <a:cxn ang="0">
                  <a:pos x="1186107726" y="1381749084"/>
                </a:cxn>
                <a:cxn ang="0">
                  <a:pos x="782584920" y="1222784878"/>
                </a:cxn>
                <a:cxn ang="0">
                  <a:pos x="745901369" y="1222784878"/>
                </a:cxn>
                <a:cxn ang="0">
                  <a:pos x="1369525482" y="269014620"/>
                </a:cxn>
                <a:cxn ang="0">
                  <a:pos x="1186107726" y="1381749084"/>
                </a:cxn>
                <a:cxn ang="0">
                  <a:pos x="1186107726" y="1381749084"/>
                </a:cxn>
                <a:cxn ang="0">
                  <a:pos x="1186107726" y="1381749084"/>
                </a:cxn>
              </a:cxnLst>
              <a:rect l="0" t="0" r="0" b="0"/>
              <a:pathLst>
                <a:path w="123" h="123">
                  <a:moveTo>
                    <a:pt x="121" y="1"/>
                  </a:moveTo>
                  <a:cubicBezTo>
                    <a:pt x="120" y="0"/>
                    <a:pt x="119" y="0"/>
                    <a:pt x="119" y="0"/>
                  </a:cubicBezTo>
                  <a:cubicBezTo>
                    <a:pt x="118" y="0"/>
                    <a:pt x="117" y="0"/>
                    <a:pt x="117" y="1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0" y="78"/>
                    <a:pt x="0" y="79"/>
                    <a:pt x="0" y="81"/>
                  </a:cubicBezTo>
                  <a:cubicBezTo>
                    <a:pt x="0" y="82"/>
                    <a:pt x="1" y="83"/>
                    <a:pt x="2" y="84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46" y="121"/>
                    <a:pt x="46" y="121"/>
                    <a:pt x="46" y="121"/>
                  </a:cubicBezTo>
                  <a:cubicBezTo>
                    <a:pt x="47" y="122"/>
                    <a:pt x="48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1" y="123"/>
                    <a:pt x="52" y="122"/>
                    <a:pt x="53" y="12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99" y="123"/>
                    <a:pt x="99" y="123"/>
                    <a:pt x="100" y="123"/>
                  </a:cubicBezTo>
                  <a:cubicBezTo>
                    <a:pt x="100" y="123"/>
                    <a:pt x="101" y="122"/>
                    <a:pt x="101" y="122"/>
                  </a:cubicBezTo>
                  <a:cubicBezTo>
                    <a:pt x="102" y="122"/>
                    <a:pt x="103" y="121"/>
                    <a:pt x="103" y="119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3"/>
                    <a:pt x="122" y="1"/>
                    <a:pt x="121" y="1"/>
                  </a:cubicBezTo>
                  <a:close/>
                  <a:moveTo>
                    <a:pt x="12" y="80"/>
                  </a:moveTo>
                  <a:cubicBezTo>
                    <a:pt x="101" y="20"/>
                    <a:pt x="101" y="20"/>
                    <a:pt x="101" y="20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5" y="89"/>
                    <a:pt x="35" y="89"/>
                  </a:cubicBezTo>
                  <a:lnTo>
                    <a:pt x="12" y="80"/>
                  </a:lnTo>
                  <a:close/>
                  <a:moveTo>
                    <a:pt x="39" y="92"/>
                  </a:moveTo>
                  <a:cubicBezTo>
                    <a:pt x="39" y="92"/>
                    <a:pt x="39" y="92"/>
                    <a:pt x="39" y="92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50" y="111"/>
                    <a:pt x="50" y="111"/>
                    <a:pt x="50" y="111"/>
                  </a:cubicBezTo>
                  <a:lnTo>
                    <a:pt x="39" y="92"/>
                  </a:lnTo>
                  <a:close/>
                  <a:moveTo>
                    <a:pt x="97" y="113"/>
                  </a:moveTo>
                  <a:cubicBezTo>
                    <a:pt x="64" y="100"/>
                    <a:pt x="64" y="100"/>
                    <a:pt x="64" y="100"/>
                  </a:cubicBezTo>
                  <a:cubicBezTo>
                    <a:pt x="63" y="100"/>
                    <a:pt x="62" y="100"/>
                    <a:pt x="61" y="100"/>
                  </a:cubicBezTo>
                  <a:cubicBezTo>
                    <a:pt x="112" y="22"/>
                    <a:pt x="112" y="22"/>
                    <a:pt x="112" y="22"/>
                  </a:cubicBezTo>
                  <a:lnTo>
                    <a:pt x="97" y="113"/>
                  </a:lnTo>
                  <a:close/>
                  <a:moveTo>
                    <a:pt x="97" y="113"/>
                  </a:moveTo>
                  <a:cubicBezTo>
                    <a:pt x="97" y="113"/>
                    <a:pt x="97" y="113"/>
                    <a:pt x="97" y="113"/>
                  </a:cubicBez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245787" y="4332481"/>
            <a:ext cx="3053276" cy="1791815"/>
          </a:xfrm>
          <a:prstGeom prst="rect">
            <a:avLst/>
          </a:prstGeom>
          <a:noFill/>
        </p:spPr>
        <p:txBody>
          <a:bodyPr wrap="square" lIns="128566" tIns="64283" rIns="128566" bIns="64283" rtlCol="0">
            <a:spAutoFit/>
          </a:bodyPr>
          <a:lstStyle/>
          <a:p>
            <a:pPr defTabSz="1282700">
              <a:spcBef>
                <a:spcPct val="20000"/>
              </a:spcBef>
              <a:defRPr/>
            </a:pPr>
            <a:r>
              <a:rPr lang="en-US" dirty="0" err="1">
                <a:solidFill>
                  <a:schemeClr val="bg1"/>
                </a:solidFill>
              </a:rPr>
              <a:t>Xác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định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cách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bạn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sẽ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lưu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trữ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thông</a:t>
            </a:r>
            <a:r>
              <a:rPr lang="en-US" dirty="0">
                <a:solidFill>
                  <a:schemeClr val="bg1"/>
                </a:solidFill>
              </a:rPr>
              <a:t> tin </a:t>
            </a:r>
            <a:r>
              <a:rPr lang="en-US" dirty="0" err="1">
                <a:solidFill>
                  <a:schemeClr val="bg1"/>
                </a:solidFill>
              </a:rPr>
              <a:t>ngoại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lệ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cách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bạn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sẽ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chuyển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đến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các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lớp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khác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của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ứng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dụng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nếu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được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yêu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cầu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cách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bạn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sẽ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thông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báo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quản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trị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viên</a:t>
            </a:r>
            <a:endParaRPr lang="en-US" altLang="zh-CN" sz="1405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667136" y="2344191"/>
            <a:ext cx="3005434" cy="1791815"/>
          </a:xfrm>
          <a:prstGeom prst="rect">
            <a:avLst/>
          </a:prstGeom>
          <a:noFill/>
        </p:spPr>
        <p:txBody>
          <a:bodyPr wrap="square" lIns="128566" tIns="64283" rIns="128566" bIns="64283" rtlCol="0">
            <a:spAutoFit/>
          </a:bodyPr>
          <a:lstStyle/>
          <a:p>
            <a:pPr algn="r" defTabSz="1282700">
              <a:spcBef>
                <a:spcPct val="20000"/>
              </a:spcBef>
              <a:defRPr/>
            </a:pPr>
            <a:r>
              <a:rPr lang="en-US" dirty="0" err="1">
                <a:solidFill>
                  <a:schemeClr val="bg1"/>
                </a:solidFill>
              </a:rPr>
              <a:t>Đảm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bảo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rằng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bạn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làm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sạch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thông</a:t>
            </a:r>
            <a:r>
              <a:rPr lang="en-US" dirty="0">
                <a:solidFill>
                  <a:schemeClr val="bg1"/>
                </a:solidFill>
              </a:rPr>
              <a:t> tin </a:t>
            </a:r>
            <a:r>
              <a:rPr lang="en-US" dirty="0" err="1">
                <a:solidFill>
                  <a:schemeClr val="bg1"/>
                </a:solidFill>
              </a:rPr>
              <a:t>ngoại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lệ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được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hiển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thị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người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dùng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ngăn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thông</a:t>
            </a:r>
            <a:r>
              <a:rPr lang="en-US" dirty="0">
                <a:solidFill>
                  <a:schemeClr val="bg1"/>
                </a:solidFill>
              </a:rPr>
              <a:t> tin </a:t>
            </a:r>
            <a:r>
              <a:rPr lang="en-US" dirty="0" err="1">
                <a:solidFill>
                  <a:schemeClr val="bg1"/>
                </a:solidFill>
              </a:rPr>
              <a:t>nhạy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cảm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được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hiển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thị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hoặc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lưu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trữ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trong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các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tệp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nhật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ký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kiểm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tra</a:t>
            </a:r>
            <a:r>
              <a:rPr lang="en-US" dirty="0"/>
              <a:t>.</a:t>
            </a:r>
            <a:endParaRPr lang="en-US" altLang="zh-CN" sz="1405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47622" y="2326514"/>
            <a:ext cx="3350065" cy="1514816"/>
          </a:xfrm>
          <a:prstGeom prst="rect">
            <a:avLst/>
          </a:prstGeom>
          <a:noFill/>
        </p:spPr>
        <p:txBody>
          <a:bodyPr wrap="square" lIns="128566" tIns="64283" rIns="128566" bIns="64283" rtlCol="0">
            <a:spAutoFit/>
          </a:bodyPr>
          <a:lstStyle/>
          <a:p>
            <a:pPr algn="ctr" defTabSz="1282700">
              <a:spcBef>
                <a:spcPct val="20000"/>
              </a:spcBef>
              <a:defRPr/>
            </a:pPr>
            <a:r>
              <a:rPr lang="en-US" dirty="0" err="1">
                <a:solidFill>
                  <a:schemeClr val="bg1"/>
                </a:solidFill>
              </a:rPr>
              <a:t>Xác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định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các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lỗi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ngoại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lệ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khả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năng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phát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sinh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trong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ứng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dụng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xác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định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lỗi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nào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trong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số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chỉ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yêu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cầu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thông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báo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của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người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dùng</a:t>
            </a:r>
            <a:endParaRPr lang="en-US" altLang="zh-CN" sz="1100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536950" y="4675302"/>
            <a:ext cx="2937206" cy="683819"/>
          </a:xfrm>
          <a:prstGeom prst="rect">
            <a:avLst/>
          </a:prstGeom>
          <a:noFill/>
        </p:spPr>
        <p:txBody>
          <a:bodyPr wrap="square" lIns="128566" tIns="64283" rIns="128566" bIns="64283" rtlCol="0">
            <a:spAutoFit/>
          </a:bodyPr>
          <a:lstStyle/>
          <a:p>
            <a:pPr defTabSz="1282700">
              <a:spcBef>
                <a:spcPct val="20000"/>
              </a:spcBef>
              <a:defRPr/>
            </a:pPr>
            <a:r>
              <a:rPr lang="en-US" dirty="0" err="1">
                <a:solidFill>
                  <a:schemeClr val="bg1"/>
                </a:solidFill>
              </a:rPr>
              <a:t>Chỉ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bắt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các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trường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hợp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ngoại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lệ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bạn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xử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lý</a:t>
            </a:r>
            <a:endParaRPr lang="en-US" altLang="zh-CN" sz="1405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矩形-2">
            <a:extLst>
              <a:ext uri="{FF2B5EF4-FFF2-40B4-BE49-F238E27FC236}">
                <a16:creationId xmlns:a16="http://schemas.microsoft.com/office/drawing/2014/main" id="{AD96E25D-9169-373B-072A-262FEC41AF9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439478" y="303638"/>
            <a:ext cx="57940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CÁC MỐI QUAN TÂM CỤ THỂ: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A4BFF49-6A01-0083-AB7B-A3BCC1FE85C6}"/>
              </a:ext>
            </a:extLst>
          </p:cNvPr>
          <p:cNvCxnSpPr/>
          <p:nvPr/>
        </p:nvCxnSpPr>
        <p:spPr>
          <a:xfrm>
            <a:off x="1676847" y="883273"/>
            <a:ext cx="5184576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A44C990-FE7E-4B4F-61A4-27BAC97532E7}"/>
              </a:ext>
            </a:extLst>
          </p:cNvPr>
          <p:cNvSpPr txBox="1"/>
          <p:nvPr/>
        </p:nvSpPr>
        <p:spPr>
          <a:xfrm>
            <a:off x="4553704" y="1742704"/>
            <a:ext cx="364458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C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ác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nguyên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tắc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khi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thiết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kế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chiến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lược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quản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lý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ngoại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lệ</a:t>
            </a:r>
            <a:r>
              <a:rPr lang="en-US" sz="16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: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96D408CD-9C42-B1C5-DDA4-684A4328E7F5}"/>
              </a:ext>
            </a:extLst>
          </p:cNvPr>
          <p:cNvSpPr/>
          <p:nvPr/>
        </p:nvSpPr>
        <p:spPr>
          <a:xfrm>
            <a:off x="684220" y="1060742"/>
            <a:ext cx="3000179" cy="984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bg1"/>
                </a:solidFill>
                <a:latin typeface="+mn-lt"/>
              </a:rPr>
              <a:t>QUẢN LÝ NGOẠI LỆ</a:t>
            </a:r>
            <a:endParaRPr lang="en-US" sz="18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1" name="矩形-3">
            <a:extLst>
              <a:ext uri="{FF2B5EF4-FFF2-40B4-BE49-F238E27FC236}">
                <a16:creationId xmlns:a16="http://schemas.microsoft.com/office/drawing/2014/main" id="{2083C2D5-148A-5D2F-A186-1B4C23CA00E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2671" y="26640"/>
            <a:ext cx="133562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02</a:t>
            </a:r>
            <a:endParaRPr lang="zh-CN" altLang="en-US" sz="72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2" grpId="0"/>
      <p:bldP spid="24" grpId="0"/>
      <p:bldP spid="26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5"/>
          <p:cNvSpPr/>
          <p:nvPr/>
        </p:nvSpPr>
        <p:spPr>
          <a:xfrm rot="21558471">
            <a:off x="4586639" y="3574805"/>
            <a:ext cx="3458481" cy="3588869"/>
          </a:xfrm>
          <a:custGeom>
            <a:avLst/>
            <a:gdLst/>
            <a:ahLst/>
            <a:cxnLst>
              <a:cxn ang="0">
                <a:pos x="1439048" y="1493224"/>
              </a:cxn>
              <a:cxn ang="0">
                <a:pos x="1439048" y="1493224"/>
              </a:cxn>
              <a:cxn ang="0">
                <a:pos x="1439048" y="1493224"/>
              </a:cxn>
              <a:cxn ang="0">
                <a:pos x="1439048" y="1493224"/>
              </a:cxn>
            </a:cxnLst>
            <a:rect l="0" t="0" r="0" b="0"/>
            <a:pathLst>
              <a:path w="21600" h="21600">
                <a:moveTo>
                  <a:pt x="15608" y="8670"/>
                </a:moveTo>
                <a:cubicBezTo>
                  <a:pt x="21599" y="8670"/>
                  <a:pt x="21599" y="8670"/>
                  <a:pt x="21599" y="8670"/>
                </a:cubicBezTo>
                <a:cubicBezTo>
                  <a:pt x="20496" y="4411"/>
                  <a:pt x="16554" y="1064"/>
                  <a:pt x="11982" y="608"/>
                </a:cubicBezTo>
                <a:cubicBezTo>
                  <a:pt x="11667" y="304"/>
                  <a:pt x="11351" y="0"/>
                  <a:pt x="10878" y="0"/>
                </a:cubicBezTo>
                <a:cubicBezTo>
                  <a:pt x="10405" y="0"/>
                  <a:pt x="10090" y="304"/>
                  <a:pt x="9775" y="608"/>
                </a:cubicBezTo>
                <a:cubicBezTo>
                  <a:pt x="5045" y="1064"/>
                  <a:pt x="1103" y="4259"/>
                  <a:pt x="0" y="8670"/>
                </a:cubicBezTo>
                <a:cubicBezTo>
                  <a:pt x="6148" y="8670"/>
                  <a:pt x="6148" y="8670"/>
                  <a:pt x="6148" y="8670"/>
                </a:cubicBezTo>
                <a:cubicBezTo>
                  <a:pt x="6148" y="3650"/>
                  <a:pt x="9144" y="1216"/>
                  <a:pt x="9775" y="760"/>
                </a:cubicBezTo>
                <a:cubicBezTo>
                  <a:pt x="9775" y="760"/>
                  <a:pt x="9775" y="760"/>
                  <a:pt x="9775" y="912"/>
                </a:cubicBezTo>
                <a:cubicBezTo>
                  <a:pt x="6464" y="4867"/>
                  <a:pt x="6937" y="8670"/>
                  <a:pt x="6937" y="8670"/>
                </a:cubicBezTo>
                <a:cubicBezTo>
                  <a:pt x="10090" y="8670"/>
                  <a:pt x="10090" y="8670"/>
                  <a:pt x="10090" y="8670"/>
                </a:cubicBezTo>
                <a:cubicBezTo>
                  <a:pt x="10090" y="18709"/>
                  <a:pt x="10090" y="18709"/>
                  <a:pt x="10090" y="18709"/>
                </a:cubicBezTo>
                <a:cubicBezTo>
                  <a:pt x="10090" y="19014"/>
                  <a:pt x="10090" y="19014"/>
                  <a:pt x="10090" y="19014"/>
                </a:cubicBezTo>
                <a:cubicBezTo>
                  <a:pt x="10090" y="19774"/>
                  <a:pt x="10090" y="19774"/>
                  <a:pt x="10090" y="19774"/>
                </a:cubicBezTo>
                <a:cubicBezTo>
                  <a:pt x="10090" y="20839"/>
                  <a:pt x="10878" y="21599"/>
                  <a:pt x="11982" y="21599"/>
                </a:cubicBezTo>
                <a:cubicBezTo>
                  <a:pt x="12928" y="21599"/>
                  <a:pt x="13874" y="20839"/>
                  <a:pt x="13874" y="19774"/>
                </a:cubicBezTo>
                <a:cubicBezTo>
                  <a:pt x="13874" y="19014"/>
                  <a:pt x="13874" y="19014"/>
                  <a:pt x="13874" y="19014"/>
                </a:cubicBezTo>
                <a:cubicBezTo>
                  <a:pt x="12455" y="19014"/>
                  <a:pt x="12455" y="19014"/>
                  <a:pt x="12455" y="19014"/>
                </a:cubicBezTo>
                <a:cubicBezTo>
                  <a:pt x="12455" y="19318"/>
                  <a:pt x="12455" y="19318"/>
                  <a:pt x="12455" y="19318"/>
                </a:cubicBezTo>
                <a:cubicBezTo>
                  <a:pt x="12455" y="19774"/>
                  <a:pt x="12455" y="19774"/>
                  <a:pt x="12455" y="19774"/>
                </a:cubicBezTo>
                <a:cubicBezTo>
                  <a:pt x="12455" y="20078"/>
                  <a:pt x="12297" y="20383"/>
                  <a:pt x="11982" y="20383"/>
                </a:cubicBezTo>
                <a:cubicBezTo>
                  <a:pt x="11667" y="20383"/>
                  <a:pt x="11351" y="20078"/>
                  <a:pt x="11351" y="19774"/>
                </a:cubicBezTo>
                <a:cubicBezTo>
                  <a:pt x="11351" y="19318"/>
                  <a:pt x="11351" y="19318"/>
                  <a:pt x="11351" y="19318"/>
                </a:cubicBezTo>
                <a:cubicBezTo>
                  <a:pt x="11351" y="19014"/>
                  <a:pt x="11351" y="19014"/>
                  <a:pt x="11351" y="19014"/>
                </a:cubicBezTo>
                <a:cubicBezTo>
                  <a:pt x="11351" y="17036"/>
                  <a:pt x="11351" y="17036"/>
                  <a:pt x="11351" y="17036"/>
                </a:cubicBezTo>
                <a:cubicBezTo>
                  <a:pt x="11351" y="8670"/>
                  <a:pt x="11351" y="8670"/>
                  <a:pt x="11351" y="8670"/>
                </a:cubicBezTo>
                <a:cubicBezTo>
                  <a:pt x="14820" y="8670"/>
                  <a:pt x="14820" y="8670"/>
                  <a:pt x="14820" y="8670"/>
                </a:cubicBezTo>
                <a:cubicBezTo>
                  <a:pt x="14820" y="8670"/>
                  <a:pt x="15293" y="4867"/>
                  <a:pt x="11982" y="912"/>
                </a:cubicBezTo>
                <a:cubicBezTo>
                  <a:pt x="11982" y="760"/>
                  <a:pt x="11982" y="760"/>
                  <a:pt x="11982" y="760"/>
                </a:cubicBezTo>
                <a:cubicBezTo>
                  <a:pt x="12613" y="1216"/>
                  <a:pt x="15608" y="3650"/>
                  <a:pt x="15608" y="8670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txBody>
          <a:bodyPr lIns="128566" tIns="64283" rIns="128566" bIns="64283"/>
          <a:lstStyle/>
          <a:p>
            <a:endParaRPr lang="zh-CN" altLang="en-US" sz="140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" name="组合 4"/>
          <p:cNvGrpSpPr/>
          <p:nvPr/>
        </p:nvGrpSpPr>
        <p:grpSpPr>
          <a:xfrm>
            <a:off x="3407873" y="4391829"/>
            <a:ext cx="708438" cy="709871"/>
            <a:chOff x="5202" y="5131"/>
            <a:chExt cx="1058" cy="1060"/>
          </a:xfrm>
        </p:grpSpPr>
        <p:sp>
          <p:nvSpPr>
            <p:cNvPr id="6" name="Freeform 12"/>
            <p:cNvSpPr/>
            <p:nvPr/>
          </p:nvSpPr>
          <p:spPr>
            <a:xfrm>
              <a:off x="5202" y="5131"/>
              <a:ext cx="1058" cy="1061"/>
            </a:xfrm>
            <a:custGeom>
              <a:avLst/>
              <a:gdLst>
                <a:gd name="txL" fmla="*/ 0 w 271"/>
                <a:gd name="txT" fmla="*/ 0 h 271"/>
                <a:gd name="txR" fmla="*/ 271 w 271"/>
                <a:gd name="txB" fmla="*/ 271 h 271"/>
              </a:gdLst>
              <a:ahLst/>
              <a:cxnLst>
                <a:cxn ang="0">
                  <a:pos x="104722" y="74794"/>
                </a:cxn>
                <a:cxn ang="0">
                  <a:pos x="406465" y="103287"/>
                </a:cxn>
                <a:cxn ang="0">
                  <a:pos x="378066" y="406025"/>
                </a:cxn>
                <a:cxn ang="0">
                  <a:pos x="76323" y="377532"/>
                </a:cxn>
                <a:cxn ang="0">
                  <a:pos x="104722" y="74794"/>
                </a:cxn>
              </a:cxnLst>
              <a:rect l="txL" t="txT" r="txR" b="txB"/>
              <a:pathLst>
                <a:path w="271" h="271">
                  <a:moveTo>
                    <a:pt x="59" y="42"/>
                  </a:moveTo>
                  <a:cubicBezTo>
                    <a:pt x="110" y="0"/>
                    <a:pt x="186" y="7"/>
                    <a:pt x="229" y="58"/>
                  </a:cubicBezTo>
                  <a:cubicBezTo>
                    <a:pt x="271" y="110"/>
                    <a:pt x="264" y="186"/>
                    <a:pt x="213" y="228"/>
                  </a:cubicBezTo>
                  <a:cubicBezTo>
                    <a:pt x="161" y="271"/>
                    <a:pt x="85" y="264"/>
                    <a:pt x="43" y="212"/>
                  </a:cubicBezTo>
                  <a:cubicBezTo>
                    <a:pt x="0" y="161"/>
                    <a:pt x="7" y="85"/>
                    <a:pt x="59" y="4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Freeform 43"/>
            <p:cNvSpPr/>
            <p:nvPr/>
          </p:nvSpPr>
          <p:spPr>
            <a:xfrm>
              <a:off x="5394" y="5396"/>
              <a:ext cx="628" cy="562"/>
            </a:xfrm>
            <a:custGeom>
              <a:avLst/>
              <a:gdLst>
                <a:gd name="txL" fmla="*/ 0 w 161"/>
                <a:gd name="txT" fmla="*/ 0 h 144"/>
                <a:gd name="txR" fmla="*/ 161 w 161"/>
                <a:gd name="txB" fmla="*/ 144 h 144"/>
              </a:gdLst>
              <a:ahLst/>
              <a:cxnLst>
                <a:cxn ang="0">
                  <a:pos x="141988" y="55022"/>
                </a:cxn>
                <a:cxn ang="0">
                  <a:pos x="70994" y="1775"/>
                </a:cxn>
                <a:cxn ang="0">
                  <a:pos x="5325" y="88746"/>
                </a:cxn>
                <a:cxn ang="0">
                  <a:pos x="140213" y="255588"/>
                </a:cxn>
                <a:cxn ang="0">
                  <a:pos x="280425" y="90521"/>
                </a:cxn>
                <a:cxn ang="0">
                  <a:pos x="214756" y="3550"/>
                </a:cxn>
                <a:cxn ang="0">
                  <a:pos x="141988" y="55022"/>
                </a:cxn>
              </a:cxnLst>
              <a:rect l="txL" t="txT" r="txR" b="txB"/>
              <a:pathLst>
                <a:path w="161" h="144">
                  <a:moveTo>
                    <a:pt x="80" y="31"/>
                  </a:moveTo>
                  <a:cubicBezTo>
                    <a:pt x="73" y="11"/>
                    <a:pt x="60" y="0"/>
                    <a:pt x="40" y="1"/>
                  </a:cubicBezTo>
                  <a:cubicBezTo>
                    <a:pt x="11" y="3"/>
                    <a:pt x="0" y="23"/>
                    <a:pt x="3" y="50"/>
                  </a:cubicBezTo>
                  <a:cubicBezTo>
                    <a:pt x="6" y="83"/>
                    <a:pt x="49" y="103"/>
                    <a:pt x="79" y="144"/>
                  </a:cubicBezTo>
                  <a:cubicBezTo>
                    <a:pt x="110" y="103"/>
                    <a:pt x="154" y="84"/>
                    <a:pt x="158" y="51"/>
                  </a:cubicBezTo>
                  <a:cubicBezTo>
                    <a:pt x="161" y="24"/>
                    <a:pt x="150" y="4"/>
                    <a:pt x="121" y="2"/>
                  </a:cubicBezTo>
                  <a:cubicBezTo>
                    <a:pt x="101" y="0"/>
                    <a:pt x="89" y="11"/>
                    <a:pt x="80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7"/>
          <p:cNvGrpSpPr/>
          <p:nvPr/>
        </p:nvGrpSpPr>
        <p:grpSpPr>
          <a:xfrm>
            <a:off x="8353153" y="4332481"/>
            <a:ext cx="712454" cy="712549"/>
            <a:chOff x="9978" y="7833"/>
            <a:chExt cx="1064" cy="1064"/>
          </a:xfrm>
        </p:grpSpPr>
        <p:sp>
          <p:nvSpPr>
            <p:cNvPr id="9" name="Freeform 18"/>
            <p:cNvSpPr/>
            <p:nvPr/>
          </p:nvSpPr>
          <p:spPr>
            <a:xfrm>
              <a:off x="9978" y="7833"/>
              <a:ext cx="1065" cy="1065"/>
            </a:xfrm>
            <a:custGeom>
              <a:avLst/>
              <a:gdLst>
                <a:gd name="txL" fmla="*/ 0 w 273"/>
                <a:gd name="txT" fmla="*/ 0 h 273"/>
                <a:gd name="txR" fmla="*/ 273 w 273"/>
                <a:gd name="txB" fmla="*/ 273 h 273"/>
              </a:gdLst>
              <a:ahLst/>
              <a:cxnLst>
                <a:cxn ang="0">
                  <a:pos x="168490" y="443396"/>
                </a:cxn>
                <a:cxn ang="0">
                  <a:pos x="40792" y="168490"/>
                </a:cxn>
                <a:cxn ang="0">
                  <a:pos x="317471" y="40792"/>
                </a:cxn>
                <a:cxn ang="0">
                  <a:pos x="443396" y="317471"/>
                </a:cxn>
                <a:cxn ang="0">
                  <a:pos x="168490" y="443396"/>
                </a:cxn>
              </a:cxnLst>
              <a:rect l="txL" t="txT" r="txR" b="txB"/>
              <a:pathLst>
                <a:path w="273" h="273">
                  <a:moveTo>
                    <a:pt x="95" y="250"/>
                  </a:moveTo>
                  <a:cubicBezTo>
                    <a:pt x="32" y="227"/>
                    <a:pt x="0" y="157"/>
                    <a:pt x="23" y="95"/>
                  </a:cubicBezTo>
                  <a:cubicBezTo>
                    <a:pt x="47" y="32"/>
                    <a:pt x="116" y="0"/>
                    <a:pt x="179" y="23"/>
                  </a:cubicBezTo>
                  <a:cubicBezTo>
                    <a:pt x="241" y="47"/>
                    <a:pt x="273" y="116"/>
                    <a:pt x="250" y="179"/>
                  </a:cubicBezTo>
                  <a:cubicBezTo>
                    <a:pt x="227" y="241"/>
                    <a:pt x="157" y="273"/>
                    <a:pt x="95" y="250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Freeform 53"/>
            <p:cNvSpPr/>
            <p:nvPr/>
          </p:nvSpPr>
          <p:spPr>
            <a:xfrm>
              <a:off x="10251" y="8102"/>
              <a:ext cx="478" cy="321"/>
            </a:xfrm>
            <a:custGeom>
              <a:avLst/>
              <a:gdLst>
                <a:gd name="txL" fmla="*/ 0 w 123"/>
                <a:gd name="txT" fmla="*/ 0 h 82"/>
                <a:gd name="txR" fmla="*/ 123 w 123"/>
                <a:gd name="txB" fmla="*/ 82 h 82"/>
              </a:gdLst>
              <a:ahLst/>
              <a:cxnLst>
                <a:cxn ang="0">
                  <a:pos x="205111" y="46309"/>
                </a:cxn>
                <a:cxn ang="0">
                  <a:pos x="38900" y="46309"/>
                </a:cxn>
                <a:cxn ang="0">
                  <a:pos x="5305" y="146050"/>
                </a:cxn>
                <a:cxn ang="0">
                  <a:pos x="31828" y="94398"/>
                </a:cxn>
                <a:cxn ang="0">
                  <a:pos x="166210" y="85493"/>
                </a:cxn>
                <a:cxn ang="0">
                  <a:pos x="152065" y="99741"/>
                </a:cxn>
                <a:cxn ang="0">
                  <a:pos x="217488" y="99741"/>
                </a:cxn>
                <a:cxn ang="0">
                  <a:pos x="217488" y="32060"/>
                </a:cxn>
                <a:cxn ang="0">
                  <a:pos x="205111" y="46309"/>
                </a:cxn>
              </a:cxnLst>
              <a:rect l="txL" t="txT" r="txR" b="txB"/>
              <a:pathLst>
                <a:path w="123" h="82">
                  <a:moveTo>
                    <a:pt x="116" y="26"/>
                  </a:moveTo>
                  <a:cubicBezTo>
                    <a:pt x="90" y="0"/>
                    <a:pt x="48" y="0"/>
                    <a:pt x="22" y="26"/>
                  </a:cubicBezTo>
                  <a:cubicBezTo>
                    <a:pt x="7" y="41"/>
                    <a:pt x="0" y="62"/>
                    <a:pt x="3" y="82"/>
                  </a:cubicBezTo>
                  <a:cubicBezTo>
                    <a:pt x="5" y="71"/>
                    <a:pt x="10" y="61"/>
                    <a:pt x="18" y="53"/>
                  </a:cubicBezTo>
                  <a:cubicBezTo>
                    <a:pt x="39" y="33"/>
                    <a:pt x="71" y="31"/>
                    <a:pt x="94" y="48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123" y="56"/>
                    <a:pt x="123" y="56"/>
                    <a:pt x="123" y="56"/>
                  </a:cubicBezTo>
                  <a:cubicBezTo>
                    <a:pt x="123" y="18"/>
                    <a:pt x="123" y="18"/>
                    <a:pt x="123" y="18"/>
                  </a:cubicBezTo>
                  <a:lnTo>
                    <a:pt x="116" y="2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Freeform 54"/>
            <p:cNvSpPr/>
            <p:nvPr/>
          </p:nvSpPr>
          <p:spPr>
            <a:xfrm>
              <a:off x="10303" y="8357"/>
              <a:ext cx="478" cy="318"/>
            </a:xfrm>
            <a:custGeom>
              <a:avLst/>
              <a:gdLst>
                <a:gd name="txL" fmla="*/ 0 w 123"/>
                <a:gd name="txT" fmla="*/ 0 h 81"/>
                <a:gd name="txR" fmla="*/ 123 w 123"/>
                <a:gd name="txB" fmla="*/ 81 h 81"/>
              </a:gdLst>
              <a:ahLst/>
              <a:cxnLst>
                <a:cxn ang="0">
                  <a:pos x="14145" y="98092"/>
                </a:cxn>
                <a:cxn ang="0">
                  <a:pos x="180355" y="98092"/>
                </a:cxn>
                <a:cxn ang="0">
                  <a:pos x="213951" y="0"/>
                </a:cxn>
                <a:cxn ang="0">
                  <a:pos x="185660" y="49938"/>
                </a:cxn>
                <a:cxn ang="0">
                  <a:pos x="53046" y="58855"/>
                </a:cxn>
                <a:cxn ang="0">
                  <a:pos x="67191" y="44587"/>
                </a:cxn>
                <a:cxn ang="0">
                  <a:pos x="0" y="44587"/>
                </a:cxn>
                <a:cxn ang="0">
                  <a:pos x="0" y="112360"/>
                </a:cxn>
                <a:cxn ang="0">
                  <a:pos x="14145" y="98092"/>
                </a:cxn>
              </a:cxnLst>
              <a:rect l="txL" t="txT" r="txR" b="txB"/>
              <a:pathLst>
                <a:path w="123" h="81">
                  <a:moveTo>
                    <a:pt x="8" y="55"/>
                  </a:moveTo>
                  <a:cubicBezTo>
                    <a:pt x="34" y="81"/>
                    <a:pt x="76" y="81"/>
                    <a:pt x="102" y="55"/>
                  </a:cubicBezTo>
                  <a:cubicBezTo>
                    <a:pt x="117" y="40"/>
                    <a:pt x="123" y="19"/>
                    <a:pt x="121" y="0"/>
                  </a:cubicBezTo>
                  <a:cubicBezTo>
                    <a:pt x="118" y="10"/>
                    <a:pt x="113" y="20"/>
                    <a:pt x="105" y="28"/>
                  </a:cubicBezTo>
                  <a:cubicBezTo>
                    <a:pt x="85" y="48"/>
                    <a:pt x="52" y="50"/>
                    <a:pt x="30" y="33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63"/>
                    <a:pt x="0" y="63"/>
                    <a:pt x="0" y="63"/>
                  </a:cubicBezTo>
                  <a:lnTo>
                    <a:pt x="8" y="5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" name="组合 11"/>
          <p:cNvGrpSpPr/>
          <p:nvPr/>
        </p:nvGrpSpPr>
        <p:grpSpPr>
          <a:xfrm>
            <a:off x="5933204" y="2505575"/>
            <a:ext cx="709776" cy="705854"/>
            <a:chOff x="8470" y="2554"/>
            <a:chExt cx="1060" cy="1054"/>
          </a:xfrm>
        </p:grpSpPr>
        <p:sp>
          <p:nvSpPr>
            <p:cNvPr id="13" name="Freeform 8"/>
            <p:cNvSpPr/>
            <p:nvPr/>
          </p:nvSpPr>
          <p:spPr>
            <a:xfrm>
              <a:off x="8470" y="2554"/>
              <a:ext cx="1061" cy="1054"/>
            </a:xfrm>
            <a:custGeom>
              <a:avLst/>
              <a:gdLst>
                <a:gd name="txL" fmla="*/ 0 w 271"/>
                <a:gd name="txT" fmla="*/ 0 h 271"/>
                <a:gd name="txR" fmla="*/ 271 w 271"/>
                <a:gd name="txB" fmla="*/ 271 h 271"/>
              </a:gdLst>
              <a:ahLst/>
              <a:cxnLst>
                <a:cxn ang="0">
                  <a:pos x="381094" y="77840"/>
                </a:cxn>
                <a:cxn ang="0">
                  <a:pos x="406025" y="378587"/>
                </a:cxn>
                <a:cxn ang="0">
                  <a:pos x="101506" y="403354"/>
                </a:cxn>
                <a:cxn ang="0">
                  <a:pos x="78356" y="100838"/>
                </a:cxn>
                <a:cxn ang="0">
                  <a:pos x="381094" y="77840"/>
                </a:cxn>
              </a:cxnLst>
              <a:rect l="txL" t="txT" r="txR" b="txB"/>
              <a:pathLst>
                <a:path w="271" h="271">
                  <a:moveTo>
                    <a:pt x="214" y="44"/>
                  </a:moveTo>
                  <a:cubicBezTo>
                    <a:pt x="265" y="87"/>
                    <a:pt x="271" y="163"/>
                    <a:pt x="228" y="214"/>
                  </a:cubicBezTo>
                  <a:cubicBezTo>
                    <a:pt x="184" y="265"/>
                    <a:pt x="108" y="271"/>
                    <a:pt x="57" y="228"/>
                  </a:cubicBezTo>
                  <a:cubicBezTo>
                    <a:pt x="7" y="184"/>
                    <a:pt x="0" y="108"/>
                    <a:pt x="44" y="57"/>
                  </a:cubicBezTo>
                  <a:cubicBezTo>
                    <a:pt x="87" y="7"/>
                    <a:pt x="163" y="0"/>
                    <a:pt x="214" y="44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Freeform 87"/>
            <p:cNvSpPr>
              <a:spLocks noEditPoints="1"/>
            </p:cNvSpPr>
            <p:nvPr/>
          </p:nvSpPr>
          <p:spPr>
            <a:xfrm>
              <a:off x="8669" y="2847"/>
              <a:ext cx="712" cy="468"/>
            </a:xfrm>
            <a:custGeom>
              <a:avLst/>
              <a:gdLst>
                <a:gd name="txL" fmla="*/ 0 w 162"/>
                <a:gd name="txT" fmla="*/ 0 h 106"/>
                <a:gd name="txR" fmla="*/ 162 w 162"/>
                <a:gd name="txB" fmla="*/ 106 h 106"/>
              </a:gdLst>
              <a:ahLst/>
              <a:cxnLst>
                <a:cxn ang="0">
                  <a:pos x="323850" y="24082"/>
                </a:cxn>
                <a:cxn ang="0">
                  <a:pos x="173919" y="0"/>
                </a:cxn>
                <a:cxn ang="0">
                  <a:pos x="9995" y="24082"/>
                </a:cxn>
                <a:cxn ang="0">
                  <a:pos x="9995" y="110376"/>
                </a:cxn>
                <a:cxn ang="0">
                  <a:pos x="5997" y="120410"/>
                </a:cxn>
                <a:cxn ang="0">
                  <a:pos x="15993" y="132451"/>
                </a:cxn>
                <a:cxn ang="0">
                  <a:pos x="27987" y="120410"/>
                </a:cxn>
                <a:cxn ang="0">
                  <a:pos x="21990" y="110376"/>
                </a:cxn>
                <a:cxn ang="0">
                  <a:pos x="21990" y="56192"/>
                </a:cxn>
                <a:cxn ang="0">
                  <a:pos x="173919" y="78267"/>
                </a:cxn>
                <a:cxn ang="0">
                  <a:pos x="323850" y="54185"/>
                </a:cxn>
                <a:cxn ang="0">
                  <a:pos x="323850" y="24082"/>
                </a:cxn>
                <a:cxn ang="0">
                  <a:pos x="25988" y="136465"/>
                </a:cxn>
                <a:cxn ang="0">
                  <a:pos x="7996" y="136465"/>
                </a:cxn>
                <a:cxn ang="0">
                  <a:pos x="0" y="188643"/>
                </a:cxn>
                <a:cxn ang="0">
                  <a:pos x="5997" y="190650"/>
                </a:cxn>
                <a:cxn ang="0">
                  <a:pos x="7996" y="184629"/>
                </a:cxn>
                <a:cxn ang="0">
                  <a:pos x="7996" y="190650"/>
                </a:cxn>
                <a:cxn ang="0">
                  <a:pos x="17992" y="192657"/>
                </a:cxn>
                <a:cxn ang="0">
                  <a:pos x="19991" y="186636"/>
                </a:cxn>
                <a:cxn ang="0">
                  <a:pos x="21990" y="190650"/>
                </a:cxn>
                <a:cxn ang="0">
                  <a:pos x="23989" y="190650"/>
                </a:cxn>
                <a:cxn ang="0">
                  <a:pos x="25988" y="166568"/>
                </a:cxn>
                <a:cxn ang="0">
                  <a:pos x="27987" y="190650"/>
                </a:cxn>
                <a:cxn ang="0">
                  <a:pos x="33984" y="188643"/>
                </a:cxn>
                <a:cxn ang="0">
                  <a:pos x="25988" y="136465"/>
                </a:cxn>
                <a:cxn ang="0">
                  <a:pos x="59972" y="188643"/>
                </a:cxn>
                <a:cxn ang="0">
                  <a:pos x="59972" y="74253"/>
                </a:cxn>
                <a:cxn ang="0">
                  <a:pos x="173919" y="90308"/>
                </a:cxn>
                <a:cxn ang="0">
                  <a:pos x="281869" y="74253"/>
                </a:cxn>
                <a:cxn ang="0">
                  <a:pos x="281869" y="186636"/>
                </a:cxn>
                <a:cxn ang="0">
                  <a:pos x="171920" y="212725"/>
                </a:cxn>
                <a:cxn ang="0">
                  <a:pos x="59972" y="188643"/>
                </a:cxn>
              </a:cxnLst>
              <a:rect l="txL" t="txT" r="txR" b="txB"/>
              <a:pathLst>
                <a:path w="162" h="106">
                  <a:moveTo>
                    <a:pt x="162" y="12"/>
                  </a:moveTo>
                  <a:cubicBezTo>
                    <a:pt x="87" y="0"/>
                    <a:pt x="87" y="0"/>
                    <a:pt x="87" y="0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27"/>
                    <a:pt x="5" y="41"/>
                    <a:pt x="5" y="55"/>
                  </a:cubicBezTo>
                  <a:cubicBezTo>
                    <a:pt x="4" y="56"/>
                    <a:pt x="3" y="58"/>
                    <a:pt x="3" y="60"/>
                  </a:cubicBezTo>
                  <a:cubicBezTo>
                    <a:pt x="3" y="63"/>
                    <a:pt x="5" y="66"/>
                    <a:pt x="8" y="66"/>
                  </a:cubicBezTo>
                  <a:cubicBezTo>
                    <a:pt x="12" y="66"/>
                    <a:pt x="14" y="63"/>
                    <a:pt x="14" y="60"/>
                  </a:cubicBezTo>
                  <a:cubicBezTo>
                    <a:pt x="14" y="58"/>
                    <a:pt x="13" y="56"/>
                    <a:pt x="11" y="55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87" y="39"/>
                    <a:pt x="87" y="39"/>
                    <a:pt x="87" y="39"/>
                  </a:cubicBezTo>
                  <a:cubicBezTo>
                    <a:pt x="162" y="27"/>
                    <a:pt x="162" y="27"/>
                    <a:pt x="162" y="27"/>
                  </a:cubicBezTo>
                  <a:cubicBezTo>
                    <a:pt x="162" y="12"/>
                    <a:pt x="162" y="12"/>
                    <a:pt x="162" y="12"/>
                  </a:cubicBezTo>
                  <a:close/>
                  <a:moveTo>
                    <a:pt x="13" y="68"/>
                  </a:moveTo>
                  <a:cubicBezTo>
                    <a:pt x="10" y="69"/>
                    <a:pt x="7" y="69"/>
                    <a:pt x="4" y="68"/>
                  </a:cubicBezTo>
                  <a:cubicBezTo>
                    <a:pt x="3" y="77"/>
                    <a:pt x="1" y="85"/>
                    <a:pt x="0" y="94"/>
                  </a:cubicBezTo>
                  <a:cubicBezTo>
                    <a:pt x="1" y="94"/>
                    <a:pt x="2" y="94"/>
                    <a:pt x="3" y="95"/>
                  </a:cubicBezTo>
                  <a:cubicBezTo>
                    <a:pt x="4" y="92"/>
                    <a:pt x="4" y="92"/>
                    <a:pt x="4" y="92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6" y="95"/>
                    <a:pt x="8" y="96"/>
                    <a:pt x="9" y="96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5" y="94"/>
                    <a:pt x="16" y="94"/>
                    <a:pt x="17" y="94"/>
                  </a:cubicBezTo>
                  <a:cubicBezTo>
                    <a:pt x="16" y="85"/>
                    <a:pt x="14" y="77"/>
                    <a:pt x="13" y="68"/>
                  </a:cubicBezTo>
                  <a:close/>
                  <a:moveTo>
                    <a:pt x="30" y="94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141" y="37"/>
                    <a:pt x="141" y="37"/>
                    <a:pt x="141" y="37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22" y="93"/>
                    <a:pt x="104" y="98"/>
                    <a:pt x="86" y="106"/>
                  </a:cubicBezTo>
                  <a:cubicBezTo>
                    <a:pt x="68" y="97"/>
                    <a:pt x="49" y="94"/>
                    <a:pt x="30" y="94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组合 14"/>
          <p:cNvGrpSpPr/>
          <p:nvPr/>
        </p:nvGrpSpPr>
        <p:grpSpPr>
          <a:xfrm>
            <a:off x="4378793" y="2981459"/>
            <a:ext cx="633441" cy="636206"/>
            <a:chOff x="4704" y="4364"/>
            <a:chExt cx="946" cy="950"/>
          </a:xfrm>
        </p:grpSpPr>
        <p:sp>
          <p:nvSpPr>
            <p:cNvPr id="16" name="Freeform 10"/>
            <p:cNvSpPr/>
            <p:nvPr/>
          </p:nvSpPr>
          <p:spPr>
            <a:xfrm>
              <a:off x="4704" y="4364"/>
              <a:ext cx="946" cy="950"/>
            </a:xfrm>
            <a:custGeom>
              <a:avLst/>
              <a:gdLst>
                <a:gd name="txL" fmla="*/ 0 w 242"/>
                <a:gd name="txT" fmla="*/ 0 h 243"/>
                <a:gd name="txR" fmla="*/ 242 w 242"/>
                <a:gd name="txB" fmla="*/ 243 h 243"/>
              </a:gdLst>
              <a:ahLst/>
              <a:cxnLst>
                <a:cxn ang="0">
                  <a:pos x="216884" y="1777"/>
                </a:cxn>
                <a:cxn ang="0">
                  <a:pos x="430213" y="216788"/>
                </a:cxn>
                <a:cxn ang="0">
                  <a:pos x="213329" y="430023"/>
                </a:cxn>
                <a:cxn ang="0">
                  <a:pos x="0" y="215012"/>
                </a:cxn>
                <a:cxn ang="0">
                  <a:pos x="216884" y="1777"/>
                </a:cxn>
              </a:cxnLst>
              <a:rect l="txL" t="txT" r="txR" b="txB"/>
              <a:pathLst>
                <a:path w="242" h="243">
                  <a:moveTo>
                    <a:pt x="122" y="1"/>
                  </a:moveTo>
                  <a:cubicBezTo>
                    <a:pt x="188" y="1"/>
                    <a:pt x="242" y="56"/>
                    <a:pt x="242" y="122"/>
                  </a:cubicBezTo>
                  <a:cubicBezTo>
                    <a:pt x="241" y="189"/>
                    <a:pt x="187" y="243"/>
                    <a:pt x="120" y="242"/>
                  </a:cubicBezTo>
                  <a:cubicBezTo>
                    <a:pt x="53" y="242"/>
                    <a:pt x="0" y="188"/>
                    <a:pt x="0" y="121"/>
                  </a:cubicBezTo>
                  <a:cubicBezTo>
                    <a:pt x="1" y="54"/>
                    <a:pt x="55" y="0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Freeform 46"/>
            <p:cNvSpPr>
              <a:spLocks noEditPoints="1"/>
            </p:cNvSpPr>
            <p:nvPr/>
          </p:nvSpPr>
          <p:spPr>
            <a:xfrm>
              <a:off x="4994" y="4517"/>
              <a:ext cx="367" cy="642"/>
            </a:xfrm>
            <a:custGeom>
              <a:avLst/>
              <a:gdLst>
                <a:gd name="txL" fmla="*/ 0 w 94"/>
                <a:gd name="txT" fmla="*/ 0 h 165"/>
                <a:gd name="txR" fmla="*/ 94 w 94"/>
                <a:gd name="txB" fmla="*/ 165 h 165"/>
              </a:gdLst>
              <a:ahLst/>
              <a:cxnLst>
                <a:cxn ang="0">
                  <a:pos x="147181" y="0"/>
                </a:cxn>
                <a:cxn ang="0">
                  <a:pos x="17733" y="0"/>
                </a:cxn>
                <a:cxn ang="0">
                  <a:pos x="0" y="19473"/>
                </a:cxn>
                <a:cxn ang="0">
                  <a:pos x="0" y="272627"/>
                </a:cxn>
                <a:cxn ang="0">
                  <a:pos x="17733" y="292100"/>
                </a:cxn>
                <a:cxn ang="0">
                  <a:pos x="147181" y="292100"/>
                </a:cxn>
                <a:cxn ang="0">
                  <a:pos x="166687" y="272627"/>
                </a:cxn>
                <a:cxn ang="0">
                  <a:pos x="166687" y="19473"/>
                </a:cxn>
                <a:cxn ang="0">
                  <a:pos x="147181" y="0"/>
                </a:cxn>
                <a:cxn ang="0">
                  <a:pos x="56745" y="21244"/>
                </a:cxn>
                <a:cxn ang="0">
                  <a:pos x="109942" y="21244"/>
                </a:cxn>
                <a:cxn ang="0">
                  <a:pos x="109942" y="28325"/>
                </a:cxn>
                <a:cxn ang="0">
                  <a:pos x="56745" y="28325"/>
                </a:cxn>
                <a:cxn ang="0">
                  <a:pos x="56745" y="21244"/>
                </a:cxn>
                <a:cxn ang="0">
                  <a:pos x="83344" y="279708"/>
                </a:cxn>
                <a:cxn ang="0">
                  <a:pos x="72704" y="269086"/>
                </a:cxn>
                <a:cxn ang="0">
                  <a:pos x="83344" y="260235"/>
                </a:cxn>
                <a:cxn ang="0">
                  <a:pos x="93983" y="269086"/>
                </a:cxn>
                <a:cxn ang="0">
                  <a:pos x="83344" y="279708"/>
                </a:cxn>
                <a:cxn ang="0">
                  <a:pos x="154274" y="244302"/>
                </a:cxn>
                <a:cxn ang="0">
                  <a:pos x="12413" y="244302"/>
                </a:cxn>
                <a:cxn ang="0">
                  <a:pos x="12413" y="46028"/>
                </a:cxn>
                <a:cxn ang="0">
                  <a:pos x="154274" y="46028"/>
                </a:cxn>
                <a:cxn ang="0">
                  <a:pos x="154274" y="244302"/>
                </a:cxn>
              </a:cxnLst>
              <a:rect l="txL" t="txT" r="txR" b="txB"/>
              <a:pathLst>
                <a:path w="94" h="165">
                  <a:moveTo>
                    <a:pt x="83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60"/>
                    <a:pt x="5" y="165"/>
                    <a:pt x="10" y="165"/>
                  </a:cubicBezTo>
                  <a:cubicBezTo>
                    <a:pt x="83" y="165"/>
                    <a:pt x="83" y="165"/>
                    <a:pt x="83" y="165"/>
                  </a:cubicBezTo>
                  <a:cubicBezTo>
                    <a:pt x="89" y="165"/>
                    <a:pt x="94" y="160"/>
                    <a:pt x="94" y="154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5"/>
                    <a:pt x="89" y="0"/>
                    <a:pt x="83" y="0"/>
                  </a:cubicBezTo>
                  <a:close/>
                  <a:moveTo>
                    <a:pt x="32" y="12"/>
                  </a:moveTo>
                  <a:cubicBezTo>
                    <a:pt x="62" y="12"/>
                    <a:pt x="62" y="12"/>
                    <a:pt x="62" y="12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12"/>
                  </a:lnTo>
                  <a:close/>
                  <a:moveTo>
                    <a:pt x="47" y="158"/>
                  </a:moveTo>
                  <a:cubicBezTo>
                    <a:pt x="44" y="158"/>
                    <a:pt x="41" y="156"/>
                    <a:pt x="41" y="152"/>
                  </a:cubicBezTo>
                  <a:cubicBezTo>
                    <a:pt x="41" y="149"/>
                    <a:pt x="44" y="147"/>
                    <a:pt x="47" y="147"/>
                  </a:cubicBezTo>
                  <a:cubicBezTo>
                    <a:pt x="50" y="147"/>
                    <a:pt x="53" y="149"/>
                    <a:pt x="53" y="152"/>
                  </a:cubicBezTo>
                  <a:cubicBezTo>
                    <a:pt x="53" y="156"/>
                    <a:pt x="50" y="158"/>
                    <a:pt x="47" y="158"/>
                  </a:cubicBezTo>
                  <a:close/>
                  <a:moveTo>
                    <a:pt x="87" y="138"/>
                  </a:moveTo>
                  <a:cubicBezTo>
                    <a:pt x="7" y="138"/>
                    <a:pt x="7" y="138"/>
                    <a:pt x="7" y="138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87" y="26"/>
                    <a:pt x="87" y="26"/>
                    <a:pt x="87" y="26"/>
                  </a:cubicBezTo>
                  <a:lnTo>
                    <a:pt x="87" y="13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5" name="组合 17"/>
          <p:cNvGrpSpPr/>
          <p:nvPr/>
        </p:nvGrpSpPr>
        <p:grpSpPr>
          <a:xfrm>
            <a:off x="7542845" y="2976774"/>
            <a:ext cx="709107" cy="711880"/>
            <a:chOff x="4030" y="4930"/>
            <a:chExt cx="840" cy="843"/>
          </a:xfrm>
        </p:grpSpPr>
        <p:sp>
          <p:nvSpPr>
            <p:cNvPr id="19" name="Freeform 1819"/>
            <p:cNvSpPr/>
            <p:nvPr/>
          </p:nvSpPr>
          <p:spPr>
            <a:xfrm>
              <a:off x="4030" y="4930"/>
              <a:ext cx="840" cy="843"/>
            </a:xfrm>
            <a:custGeom>
              <a:avLst/>
              <a:gdLst>
                <a:gd name="txL" fmla="*/ 0 w 92"/>
                <a:gd name="txT" fmla="*/ 0 h 92"/>
                <a:gd name="txR" fmla="*/ 92 w 92"/>
                <a:gd name="txB" fmla="*/ 92 h 92"/>
              </a:gdLst>
              <a:ahLst/>
              <a:cxnLst>
                <a:cxn ang="0">
                  <a:pos x="382657" y="63966"/>
                </a:cxn>
                <a:cxn ang="0">
                  <a:pos x="469624" y="383796"/>
                </a:cxn>
                <a:cxn ang="0">
                  <a:pos x="150743" y="471022"/>
                </a:cxn>
                <a:cxn ang="0">
                  <a:pos x="69574" y="151192"/>
                </a:cxn>
                <a:cxn ang="0">
                  <a:pos x="382657" y="63966"/>
                </a:cxn>
              </a:cxnLst>
              <a:rect l="txL" t="txT" r="txR" b="txB"/>
              <a:pathLst>
                <a:path w="92" h="92">
                  <a:moveTo>
                    <a:pt x="66" y="11"/>
                  </a:moveTo>
                  <a:cubicBezTo>
                    <a:pt x="85" y="23"/>
                    <a:pt x="92" y="47"/>
                    <a:pt x="81" y="66"/>
                  </a:cubicBezTo>
                  <a:cubicBezTo>
                    <a:pt x="70" y="85"/>
                    <a:pt x="45" y="92"/>
                    <a:pt x="26" y="81"/>
                  </a:cubicBezTo>
                  <a:cubicBezTo>
                    <a:pt x="7" y="70"/>
                    <a:pt x="0" y="45"/>
                    <a:pt x="12" y="26"/>
                  </a:cubicBezTo>
                  <a:cubicBezTo>
                    <a:pt x="23" y="7"/>
                    <a:pt x="47" y="0"/>
                    <a:pt x="66" y="11"/>
                  </a:cubicBezTo>
                </a:path>
              </a:pathLst>
            </a:custGeom>
            <a:solidFill>
              <a:schemeClr val="accent4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稻壳儿小白白(http://dwz.cn/Wu2UP)"/>
            <p:cNvSpPr>
              <a:spLocks noEditPoints="1"/>
            </p:cNvSpPr>
            <p:nvPr/>
          </p:nvSpPr>
          <p:spPr>
            <a:xfrm>
              <a:off x="4214" y="5125"/>
              <a:ext cx="425" cy="425"/>
            </a:xfrm>
            <a:custGeom>
              <a:avLst/>
              <a:gdLst/>
              <a:ahLst/>
              <a:cxnLst>
                <a:cxn ang="0">
                  <a:pos x="1479576135" y="12226576"/>
                </a:cxn>
                <a:cxn ang="0">
                  <a:pos x="1455122931" y="0"/>
                </a:cxn>
                <a:cxn ang="0">
                  <a:pos x="1430665982" y="12226576"/>
                </a:cxn>
                <a:cxn ang="0">
                  <a:pos x="24456949" y="941543682"/>
                </a:cxn>
                <a:cxn ang="0">
                  <a:pos x="0" y="990457474"/>
                </a:cxn>
                <a:cxn ang="0">
                  <a:pos x="24456949" y="1027140945"/>
                </a:cxn>
                <a:cxn ang="0">
                  <a:pos x="391292460" y="1173874831"/>
                </a:cxn>
                <a:cxn ang="0">
                  <a:pos x="562483613" y="1479569178"/>
                </a:cxn>
                <a:cxn ang="0">
                  <a:pos x="611393766" y="1504026074"/>
                </a:cxn>
                <a:cxn ang="0">
                  <a:pos x="611393766" y="1504026074"/>
                </a:cxn>
                <a:cxn ang="0">
                  <a:pos x="648081062" y="1479569178"/>
                </a:cxn>
                <a:cxn ang="0">
                  <a:pos x="745901369" y="1308382141"/>
                </a:cxn>
                <a:cxn ang="0">
                  <a:pos x="1198334329" y="1491799499"/>
                </a:cxn>
                <a:cxn ang="0">
                  <a:pos x="1222791278" y="1504026074"/>
                </a:cxn>
                <a:cxn ang="0">
                  <a:pos x="1235017880" y="1491799499"/>
                </a:cxn>
                <a:cxn ang="0">
                  <a:pos x="1259474829" y="1455116027"/>
                </a:cxn>
                <a:cxn ang="0">
                  <a:pos x="1504033084" y="48910047"/>
                </a:cxn>
                <a:cxn ang="0">
                  <a:pos x="1479576135" y="12226576"/>
                </a:cxn>
                <a:cxn ang="0">
                  <a:pos x="146734204" y="978227154"/>
                </a:cxn>
                <a:cxn ang="0">
                  <a:pos x="1235017880" y="244557725"/>
                </a:cxn>
                <a:cxn ang="0">
                  <a:pos x="440206358" y="1088277568"/>
                </a:cxn>
                <a:cxn ang="0">
                  <a:pos x="427976011" y="1088277568"/>
                </a:cxn>
                <a:cxn ang="0">
                  <a:pos x="146734204" y="978227154"/>
                </a:cxn>
                <a:cxn ang="0">
                  <a:pos x="476889909" y="1124961039"/>
                </a:cxn>
                <a:cxn ang="0">
                  <a:pos x="476889909" y="1124961039"/>
                </a:cxn>
                <a:cxn ang="0">
                  <a:pos x="1369525482" y="171190782"/>
                </a:cxn>
                <a:cxn ang="0">
                  <a:pos x="611393766" y="1357292188"/>
                </a:cxn>
                <a:cxn ang="0">
                  <a:pos x="476889909" y="1124961039"/>
                </a:cxn>
                <a:cxn ang="0">
                  <a:pos x="1186107726" y="1381749084"/>
                </a:cxn>
                <a:cxn ang="0">
                  <a:pos x="782584920" y="1222784878"/>
                </a:cxn>
                <a:cxn ang="0">
                  <a:pos x="745901369" y="1222784878"/>
                </a:cxn>
                <a:cxn ang="0">
                  <a:pos x="1369525482" y="269014620"/>
                </a:cxn>
                <a:cxn ang="0">
                  <a:pos x="1186107726" y="1381749084"/>
                </a:cxn>
                <a:cxn ang="0">
                  <a:pos x="1186107726" y="1381749084"/>
                </a:cxn>
                <a:cxn ang="0">
                  <a:pos x="1186107726" y="1381749084"/>
                </a:cxn>
              </a:cxnLst>
              <a:rect l="0" t="0" r="0" b="0"/>
              <a:pathLst>
                <a:path w="123" h="123">
                  <a:moveTo>
                    <a:pt x="121" y="1"/>
                  </a:moveTo>
                  <a:cubicBezTo>
                    <a:pt x="120" y="0"/>
                    <a:pt x="119" y="0"/>
                    <a:pt x="119" y="0"/>
                  </a:cubicBezTo>
                  <a:cubicBezTo>
                    <a:pt x="118" y="0"/>
                    <a:pt x="117" y="0"/>
                    <a:pt x="117" y="1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0" y="78"/>
                    <a:pt x="0" y="79"/>
                    <a:pt x="0" y="81"/>
                  </a:cubicBezTo>
                  <a:cubicBezTo>
                    <a:pt x="0" y="82"/>
                    <a:pt x="1" y="83"/>
                    <a:pt x="2" y="84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46" y="121"/>
                    <a:pt x="46" y="121"/>
                    <a:pt x="46" y="121"/>
                  </a:cubicBezTo>
                  <a:cubicBezTo>
                    <a:pt x="47" y="122"/>
                    <a:pt x="48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1" y="123"/>
                    <a:pt x="52" y="122"/>
                    <a:pt x="53" y="12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99" y="123"/>
                    <a:pt x="99" y="123"/>
                    <a:pt x="100" y="123"/>
                  </a:cubicBezTo>
                  <a:cubicBezTo>
                    <a:pt x="100" y="123"/>
                    <a:pt x="101" y="122"/>
                    <a:pt x="101" y="122"/>
                  </a:cubicBezTo>
                  <a:cubicBezTo>
                    <a:pt x="102" y="122"/>
                    <a:pt x="103" y="121"/>
                    <a:pt x="103" y="119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3"/>
                    <a:pt x="122" y="1"/>
                    <a:pt x="121" y="1"/>
                  </a:cubicBezTo>
                  <a:close/>
                  <a:moveTo>
                    <a:pt x="12" y="80"/>
                  </a:moveTo>
                  <a:cubicBezTo>
                    <a:pt x="101" y="20"/>
                    <a:pt x="101" y="20"/>
                    <a:pt x="101" y="20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5" y="89"/>
                    <a:pt x="35" y="89"/>
                  </a:cubicBezTo>
                  <a:lnTo>
                    <a:pt x="12" y="80"/>
                  </a:lnTo>
                  <a:close/>
                  <a:moveTo>
                    <a:pt x="39" y="92"/>
                  </a:moveTo>
                  <a:cubicBezTo>
                    <a:pt x="39" y="92"/>
                    <a:pt x="39" y="92"/>
                    <a:pt x="39" y="92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50" y="111"/>
                    <a:pt x="50" y="111"/>
                    <a:pt x="50" y="111"/>
                  </a:cubicBezTo>
                  <a:lnTo>
                    <a:pt x="39" y="92"/>
                  </a:lnTo>
                  <a:close/>
                  <a:moveTo>
                    <a:pt x="97" y="113"/>
                  </a:moveTo>
                  <a:cubicBezTo>
                    <a:pt x="64" y="100"/>
                    <a:pt x="64" y="100"/>
                    <a:pt x="64" y="100"/>
                  </a:cubicBezTo>
                  <a:cubicBezTo>
                    <a:pt x="63" y="100"/>
                    <a:pt x="62" y="100"/>
                    <a:pt x="61" y="100"/>
                  </a:cubicBezTo>
                  <a:cubicBezTo>
                    <a:pt x="112" y="22"/>
                    <a:pt x="112" y="22"/>
                    <a:pt x="112" y="22"/>
                  </a:cubicBezTo>
                  <a:lnTo>
                    <a:pt x="97" y="113"/>
                  </a:lnTo>
                  <a:close/>
                  <a:moveTo>
                    <a:pt x="97" y="113"/>
                  </a:moveTo>
                  <a:cubicBezTo>
                    <a:pt x="97" y="113"/>
                    <a:pt x="97" y="113"/>
                    <a:pt x="97" y="113"/>
                  </a:cubicBez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337188" y="4778959"/>
            <a:ext cx="3053276" cy="1237817"/>
          </a:xfrm>
          <a:prstGeom prst="rect">
            <a:avLst/>
          </a:prstGeom>
          <a:noFill/>
        </p:spPr>
        <p:txBody>
          <a:bodyPr wrap="square" lIns="128566" tIns="64283" rIns="128566" bIns="64283" rtlCol="0">
            <a:spAutoFit/>
          </a:bodyPr>
          <a:lstStyle/>
          <a:p>
            <a:pPr defTabSz="1282700">
              <a:spcBef>
                <a:spcPct val="20000"/>
              </a:spcBef>
              <a:defRPr/>
            </a:pPr>
            <a:r>
              <a:rPr lang="en-US" dirty="0" err="1">
                <a:solidFill>
                  <a:schemeClr val="bg1"/>
                </a:solidFill>
                <a:latin typeface="+mn-lt"/>
              </a:rPr>
              <a:t>Chọn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cách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tiếp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cận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triển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khai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thích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hợp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dựa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trên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môi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trường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mà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ứng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dụng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sẽ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được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sử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dụng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.</a:t>
            </a:r>
            <a:endParaRPr lang="en-US" altLang="zh-CN" sz="1405" dirty="0">
              <a:solidFill>
                <a:schemeClr val="bg1"/>
              </a:solidFill>
              <a:latin typeface="+mn-lt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407280" y="2246986"/>
            <a:ext cx="3005434" cy="1237817"/>
          </a:xfrm>
          <a:prstGeom prst="rect">
            <a:avLst/>
          </a:prstGeom>
          <a:noFill/>
        </p:spPr>
        <p:txBody>
          <a:bodyPr wrap="square" lIns="128566" tIns="64283" rIns="128566" bIns="64283" rtlCol="0">
            <a:spAutoFit/>
          </a:bodyPr>
          <a:lstStyle/>
          <a:p>
            <a:pPr algn="r" defTabSz="1282700">
              <a:spcBef>
                <a:spcPct val="20000"/>
              </a:spcBef>
              <a:defRPr/>
            </a:pPr>
            <a:r>
              <a:rPr lang="en-US" dirty="0" err="1">
                <a:solidFill>
                  <a:schemeClr val="bg1"/>
                </a:solidFill>
                <a:latin typeface="+mn-lt"/>
              </a:rPr>
              <a:t>Thiết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kế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ứng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dụng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sao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cho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các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thành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phần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được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ràng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buộc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lỏng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và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có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thể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hoán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đổi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cho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nhau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nếu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có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thể</a:t>
            </a:r>
            <a:r>
              <a:rPr lang="en-US" dirty="0"/>
              <a:t>.</a:t>
            </a:r>
            <a:endParaRPr lang="en-US" altLang="zh-CN" sz="1405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412991" y="3959540"/>
            <a:ext cx="2937206" cy="960818"/>
          </a:xfrm>
          <a:prstGeom prst="rect">
            <a:avLst/>
          </a:prstGeom>
          <a:noFill/>
        </p:spPr>
        <p:txBody>
          <a:bodyPr wrap="square" lIns="128566" tIns="64283" rIns="128566" bIns="64283" rtlCol="0">
            <a:spAutoFit/>
          </a:bodyPr>
          <a:lstStyle/>
          <a:p>
            <a:pPr defTabSz="1282700">
              <a:spcBef>
                <a:spcPct val="2000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• </a:t>
            </a:r>
            <a:r>
              <a:rPr lang="en-US" dirty="0" err="1">
                <a:solidFill>
                  <a:schemeClr val="bg1"/>
                </a:solidFill>
              </a:rPr>
              <a:t>Thực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hiện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ghi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nhật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ký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kiểm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phù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hợp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với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ứng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dụng</a:t>
            </a:r>
            <a:endParaRPr lang="en-US" altLang="zh-CN" sz="1405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矩形-2">
            <a:extLst>
              <a:ext uri="{FF2B5EF4-FFF2-40B4-BE49-F238E27FC236}">
                <a16:creationId xmlns:a16="http://schemas.microsoft.com/office/drawing/2014/main" id="{AD96E25D-9169-373B-072A-262FEC41AF9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439478" y="303638"/>
            <a:ext cx="57940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CÁC MỐI QUAN TÂM CỤ THỂ:</a:t>
            </a:r>
          </a:p>
        </p:txBody>
      </p:sp>
      <p:sp>
        <p:nvSpPr>
          <p:cNvPr id="18" name="矩形-3">
            <a:extLst>
              <a:ext uri="{FF2B5EF4-FFF2-40B4-BE49-F238E27FC236}">
                <a16:creationId xmlns:a16="http://schemas.microsoft.com/office/drawing/2014/main" id="{723D4D85-F5EA-C987-EAF1-EB7BA8A80B9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2671" y="26640"/>
            <a:ext cx="133562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02</a:t>
            </a:r>
            <a:endParaRPr lang="zh-CN" altLang="en-US" sz="72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A4BFF49-6A01-0083-AB7B-A3BCC1FE85C6}"/>
              </a:ext>
            </a:extLst>
          </p:cNvPr>
          <p:cNvCxnSpPr/>
          <p:nvPr/>
        </p:nvCxnSpPr>
        <p:spPr>
          <a:xfrm>
            <a:off x="1676847" y="883273"/>
            <a:ext cx="5184576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A44C990-FE7E-4B4F-61A4-27BAC97532E7}"/>
              </a:ext>
            </a:extLst>
          </p:cNvPr>
          <p:cNvSpPr txBox="1"/>
          <p:nvPr/>
        </p:nvSpPr>
        <p:spPr>
          <a:xfrm>
            <a:off x="4553704" y="1742704"/>
            <a:ext cx="324382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C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ác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nguyên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tắc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khi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thiết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kế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chiến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lược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bảo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trì</a:t>
            </a:r>
            <a:r>
              <a:rPr lang="en-US" sz="16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: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21" name="右箭头 3">
            <a:extLst>
              <a:ext uri="{FF2B5EF4-FFF2-40B4-BE49-F238E27FC236}">
                <a16:creationId xmlns:a16="http://schemas.microsoft.com/office/drawing/2014/main" id="{D6CB5F82-CD0B-BA79-E151-E7740B43A937}"/>
              </a:ext>
            </a:extLst>
          </p:cNvPr>
          <p:cNvSpPr/>
          <p:nvPr/>
        </p:nvSpPr>
        <p:spPr>
          <a:xfrm>
            <a:off x="547309" y="1093106"/>
            <a:ext cx="2790933" cy="1091594"/>
          </a:xfrm>
          <a:prstGeom prst="rightArrow">
            <a:avLst>
              <a:gd name="adj1" fmla="val 66953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altLang="zh-CN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KHẢ NĂNG BẢO TRÌ</a:t>
            </a:r>
            <a:endParaRPr lang="zh-CN" altLang="en-US" strike="noStrike" noProof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文本框 25">
            <a:extLst>
              <a:ext uri="{FF2B5EF4-FFF2-40B4-BE49-F238E27FC236}">
                <a16:creationId xmlns:a16="http://schemas.microsoft.com/office/drawing/2014/main" id="{8D16E30A-B493-3A0D-4F12-2267A7E9767D}"/>
              </a:ext>
            </a:extLst>
          </p:cNvPr>
          <p:cNvSpPr txBox="1"/>
          <p:nvPr/>
        </p:nvSpPr>
        <p:spPr>
          <a:xfrm>
            <a:off x="675438" y="2493758"/>
            <a:ext cx="3350065" cy="1514816"/>
          </a:xfrm>
          <a:prstGeom prst="rect">
            <a:avLst/>
          </a:prstGeom>
          <a:noFill/>
        </p:spPr>
        <p:txBody>
          <a:bodyPr wrap="square" lIns="128566" tIns="64283" rIns="128566" bIns="64283" rtlCol="0">
            <a:spAutoFit/>
          </a:bodyPr>
          <a:lstStyle/>
          <a:p>
            <a:pPr algn="ctr" defTabSz="1282700">
              <a:spcBef>
                <a:spcPct val="20000"/>
              </a:spcBef>
              <a:defRPr/>
            </a:pPr>
            <a:r>
              <a:rPr lang="en-US" dirty="0" err="1">
                <a:solidFill>
                  <a:schemeClr val="bg1"/>
                </a:solidFill>
                <a:latin typeface="+mn-lt"/>
              </a:rPr>
              <a:t>Thực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hiện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một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cơ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chế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phù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hợp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để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cập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nhật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thủ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công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và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hoặc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tự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động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cho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ứng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dụng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và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các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thành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phần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của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nó</a:t>
            </a:r>
            <a:endParaRPr lang="en-US" altLang="zh-CN" sz="1100" dirty="0">
              <a:solidFill>
                <a:schemeClr val="bg1"/>
              </a:solidFill>
              <a:latin typeface="+mn-lt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45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2" grpId="0"/>
      <p:bldP spid="24" grpId="0"/>
      <p:bldP spid="28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5"/>
          <p:cNvSpPr/>
          <p:nvPr/>
        </p:nvSpPr>
        <p:spPr>
          <a:xfrm rot="21558471">
            <a:off x="4587325" y="3688404"/>
            <a:ext cx="3458481" cy="3475266"/>
          </a:xfrm>
          <a:custGeom>
            <a:avLst/>
            <a:gdLst/>
            <a:ahLst/>
            <a:cxnLst>
              <a:cxn ang="0">
                <a:pos x="1439048" y="1493224"/>
              </a:cxn>
              <a:cxn ang="0">
                <a:pos x="1439048" y="1493224"/>
              </a:cxn>
              <a:cxn ang="0">
                <a:pos x="1439048" y="1493224"/>
              </a:cxn>
              <a:cxn ang="0">
                <a:pos x="1439048" y="1493224"/>
              </a:cxn>
            </a:cxnLst>
            <a:rect l="0" t="0" r="0" b="0"/>
            <a:pathLst>
              <a:path w="21600" h="21600">
                <a:moveTo>
                  <a:pt x="15608" y="8670"/>
                </a:moveTo>
                <a:cubicBezTo>
                  <a:pt x="21599" y="8670"/>
                  <a:pt x="21599" y="8670"/>
                  <a:pt x="21599" y="8670"/>
                </a:cubicBezTo>
                <a:cubicBezTo>
                  <a:pt x="20496" y="4411"/>
                  <a:pt x="16554" y="1064"/>
                  <a:pt x="11982" y="608"/>
                </a:cubicBezTo>
                <a:cubicBezTo>
                  <a:pt x="11667" y="304"/>
                  <a:pt x="11351" y="0"/>
                  <a:pt x="10878" y="0"/>
                </a:cubicBezTo>
                <a:cubicBezTo>
                  <a:pt x="10405" y="0"/>
                  <a:pt x="10090" y="304"/>
                  <a:pt x="9775" y="608"/>
                </a:cubicBezTo>
                <a:cubicBezTo>
                  <a:pt x="5045" y="1064"/>
                  <a:pt x="1103" y="4259"/>
                  <a:pt x="0" y="8670"/>
                </a:cubicBezTo>
                <a:cubicBezTo>
                  <a:pt x="6148" y="8670"/>
                  <a:pt x="6148" y="8670"/>
                  <a:pt x="6148" y="8670"/>
                </a:cubicBezTo>
                <a:cubicBezTo>
                  <a:pt x="6148" y="3650"/>
                  <a:pt x="9144" y="1216"/>
                  <a:pt x="9775" y="760"/>
                </a:cubicBezTo>
                <a:cubicBezTo>
                  <a:pt x="9775" y="760"/>
                  <a:pt x="9775" y="760"/>
                  <a:pt x="9775" y="912"/>
                </a:cubicBezTo>
                <a:cubicBezTo>
                  <a:pt x="6464" y="4867"/>
                  <a:pt x="6937" y="8670"/>
                  <a:pt x="6937" y="8670"/>
                </a:cubicBezTo>
                <a:cubicBezTo>
                  <a:pt x="10090" y="8670"/>
                  <a:pt x="10090" y="8670"/>
                  <a:pt x="10090" y="8670"/>
                </a:cubicBezTo>
                <a:cubicBezTo>
                  <a:pt x="10090" y="18709"/>
                  <a:pt x="10090" y="18709"/>
                  <a:pt x="10090" y="18709"/>
                </a:cubicBezTo>
                <a:cubicBezTo>
                  <a:pt x="10090" y="19014"/>
                  <a:pt x="10090" y="19014"/>
                  <a:pt x="10090" y="19014"/>
                </a:cubicBezTo>
                <a:cubicBezTo>
                  <a:pt x="10090" y="19774"/>
                  <a:pt x="10090" y="19774"/>
                  <a:pt x="10090" y="19774"/>
                </a:cubicBezTo>
                <a:cubicBezTo>
                  <a:pt x="10090" y="20839"/>
                  <a:pt x="10878" y="21599"/>
                  <a:pt x="11982" y="21599"/>
                </a:cubicBezTo>
                <a:cubicBezTo>
                  <a:pt x="12928" y="21599"/>
                  <a:pt x="13874" y="20839"/>
                  <a:pt x="13874" y="19774"/>
                </a:cubicBezTo>
                <a:cubicBezTo>
                  <a:pt x="13874" y="19014"/>
                  <a:pt x="13874" y="19014"/>
                  <a:pt x="13874" y="19014"/>
                </a:cubicBezTo>
                <a:cubicBezTo>
                  <a:pt x="12455" y="19014"/>
                  <a:pt x="12455" y="19014"/>
                  <a:pt x="12455" y="19014"/>
                </a:cubicBezTo>
                <a:cubicBezTo>
                  <a:pt x="12455" y="19318"/>
                  <a:pt x="12455" y="19318"/>
                  <a:pt x="12455" y="19318"/>
                </a:cubicBezTo>
                <a:cubicBezTo>
                  <a:pt x="12455" y="19774"/>
                  <a:pt x="12455" y="19774"/>
                  <a:pt x="12455" y="19774"/>
                </a:cubicBezTo>
                <a:cubicBezTo>
                  <a:pt x="12455" y="20078"/>
                  <a:pt x="12297" y="20383"/>
                  <a:pt x="11982" y="20383"/>
                </a:cubicBezTo>
                <a:cubicBezTo>
                  <a:pt x="11667" y="20383"/>
                  <a:pt x="11351" y="20078"/>
                  <a:pt x="11351" y="19774"/>
                </a:cubicBezTo>
                <a:cubicBezTo>
                  <a:pt x="11351" y="19318"/>
                  <a:pt x="11351" y="19318"/>
                  <a:pt x="11351" y="19318"/>
                </a:cubicBezTo>
                <a:cubicBezTo>
                  <a:pt x="11351" y="19014"/>
                  <a:pt x="11351" y="19014"/>
                  <a:pt x="11351" y="19014"/>
                </a:cubicBezTo>
                <a:cubicBezTo>
                  <a:pt x="11351" y="17036"/>
                  <a:pt x="11351" y="17036"/>
                  <a:pt x="11351" y="17036"/>
                </a:cubicBezTo>
                <a:cubicBezTo>
                  <a:pt x="11351" y="8670"/>
                  <a:pt x="11351" y="8670"/>
                  <a:pt x="11351" y="8670"/>
                </a:cubicBezTo>
                <a:cubicBezTo>
                  <a:pt x="14820" y="8670"/>
                  <a:pt x="14820" y="8670"/>
                  <a:pt x="14820" y="8670"/>
                </a:cubicBezTo>
                <a:cubicBezTo>
                  <a:pt x="14820" y="8670"/>
                  <a:pt x="15293" y="4867"/>
                  <a:pt x="11982" y="912"/>
                </a:cubicBezTo>
                <a:cubicBezTo>
                  <a:pt x="11982" y="760"/>
                  <a:pt x="11982" y="760"/>
                  <a:pt x="11982" y="760"/>
                </a:cubicBezTo>
                <a:cubicBezTo>
                  <a:pt x="12613" y="1216"/>
                  <a:pt x="15608" y="3650"/>
                  <a:pt x="15608" y="8670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txBody>
          <a:bodyPr lIns="128566" tIns="64283" rIns="128566" bIns="64283"/>
          <a:lstStyle/>
          <a:p>
            <a:endParaRPr lang="zh-CN" altLang="en-US" sz="140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" name="组合 4"/>
          <p:cNvGrpSpPr/>
          <p:nvPr/>
        </p:nvGrpSpPr>
        <p:grpSpPr>
          <a:xfrm>
            <a:off x="3548105" y="4778959"/>
            <a:ext cx="708438" cy="709871"/>
            <a:chOff x="5202" y="5131"/>
            <a:chExt cx="1058" cy="1060"/>
          </a:xfrm>
        </p:grpSpPr>
        <p:sp>
          <p:nvSpPr>
            <p:cNvPr id="6" name="Freeform 12"/>
            <p:cNvSpPr/>
            <p:nvPr/>
          </p:nvSpPr>
          <p:spPr>
            <a:xfrm>
              <a:off x="5202" y="5131"/>
              <a:ext cx="1058" cy="1061"/>
            </a:xfrm>
            <a:custGeom>
              <a:avLst/>
              <a:gdLst>
                <a:gd name="txL" fmla="*/ 0 w 271"/>
                <a:gd name="txT" fmla="*/ 0 h 271"/>
                <a:gd name="txR" fmla="*/ 271 w 271"/>
                <a:gd name="txB" fmla="*/ 271 h 271"/>
              </a:gdLst>
              <a:ahLst/>
              <a:cxnLst>
                <a:cxn ang="0">
                  <a:pos x="104722" y="74794"/>
                </a:cxn>
                <a:cxn ang="0">
                  <a:pos x="406465" y="103287"/>
                </a:cxn>
                <a:cxn ang="0">
                  <a:pos x="378066" y="406025"/>
                </a:cxn>
                <a:cxn ang="0">
                  <a:pos x="76323" y="377532"/>
                </a:cxn>
                <a:cxn ang="0">
                  <a:pos x="104722" y="74794"/>
                </a:cxn>
              </a:cxnLst>
              <a:rect l="txL" t="txT" r="txR" b="txB"/>
              <a:pathLst>
                <a:path w="271" h="271">
                  <a:moveTo>
                    <a:pt x="59" y="42"/>
                  </a:moveTo>
                  <a:cubicBezTo>
                    <a:pt x="110" y="0"/>
                    <a:pt x="186" y="7"/>
                    <a:pt x="229" y="58"/>
                  </a:cubicBezTo>
                  <a:cubicBezTo>
                    <a:pt x="271" y="110"/>
                    <a:pt x="264" y="186"/>
                    <a:pt x="213" y="228"/>
                  </a:cubicBezTo>
                  <a:cubicBezTo>
                    <a:pt x="161" y="271"/>
                    <a:pt x="85" y="264"/>
                    <a:pt x="43" y="212"/>
                  </a:cubicBezTo>
                  <a:cubicBezTo>
                    <a:pt x="0" y="161"/>
                    <a:pt x="7" y="85"/>
                    <a:pt x="59" y="4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Freeform 43"/>
            <p:cNvSpPr/>
            <p:nvPr/>
          </p:nvSpPr>
          <p:spPr>
            <a:xfrm>
              <a:off x="5394" y="5396"/>
              <a:ext cx="628" cy="562"/>
            </a:xfrm>
            <a:custGeom>
              <a:avLst/>
              <a:gdLst>
                <a:gd name="txL" fmla="*/ 0 w 161"/>
                <a:gd name="txT" fmla="*/ 0 h 144"/>
                <a:gd name="txR" fmla="*/ 161 w 161"/>
                <a:gd name="txB" fmla="*/ 144 h 144"/>
              </a:gdLst>
              <a:ahLst/>
              <a:cxnLst>
                <a:cxn ang="0">
                  <a:pos x="141988" y="55022"/>
                </a:cxn>
                <a:cxn ang="0">
                  <a:pos x="70994" y="1775"/>
                </a:cxn>
                <a:cxn ang="0">
                  <a:pos x="5325" y="88746"/>
                </a:cxn>
                <a:cxn ang="0">
                  <a:pos x="140213" y="255588"/>
                </a:cxn>
                <a:cxn ang="0">
                  <a:pos x="280425" y="90521"/>
                </a:cxn>
                <a:cxn ang="0">
                  <a:pos x="214756" y="3550"/>
                </a:cxn>
                <a:cxn ang="0">
                  <a:pos x="141988" y="55022"/>
                </a:cxn>
              </a:cxnLst>
              <a:rect l="txL" t="txT" r="txR" b="txB"/>
              <a:pathLst>
                <a:path w="161" h="144">
                  <a:moveTo>
                    <a:pt x="80" y="31"/>
                  </a:moveTo>
                  <a:cubicBezTo>
                    <a:pt x="73" y="11"/>
                    <a:pt x="60" y="0"/>
                    <a:pt x="40" y="1"/>
                  </a:cubicBezTo>
                  <a:cubicBezTo>
                    <a:pt x="11" y="3"/>
                    <a:pt x="0" y="23"/>
                    <a:pt x="3" y="50"/>
                  </a:cubicBezTo>
                  <a:cubicBezTo>
                    <a:pt x="6" y="83"/>
                    <a:pt x="49" y="103"/>
                    <a:pt x="79" y="144"/>
                  </a:cubicBezTo>
                  <a:cubicBezTo>
                    <a:pt x="110" y="103"/>
                    <a:pt x="154" y="84"/>
                    <a:pt x="158" y="51"/>
                  </a:cubicBezTo>
                  <a:cubicBezTo>
                    <a:pt x="161" y="24"/>
                    <a:pt x="150" y="4"/>
                    <a:pt x="121" y="2"/>
                  </a:cubicBezTo>
                  <a:cubicBezTo>
                    <a:pt x="101" y="0"/>
                    <a:pt x="89" y="11"/>
                    <a:pt x="80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7"/>
          <p:cNvGrpSpPr/>
          <p:nvPr/>
        </p:nvGrpSpPr>
        <p:grpSpPr>
          <a:xfrm>
            <a:off x="8339691" y="4844143"/>
            <a:ext cx="712454" cy="712549"/>
            <a:chOff x="9978" y="7833"/>
            <a:chExt cx="1064" cy="1064"/>
          </a:xfrm>
        </p:grpSpPr>
        <p:sp>
          <p:nvSpPr>
            <p:cNvPr id="9" name="Freeform 18"/>
            <p:cNvSpPr/>
            <p:nvPr/>
          </p:nvSpPr>
          <p:spPr>
            <a:xfrm>
              <a:off x="9978" y="7833"/>
              <a:ext cx="1065" cy="1065"/>
            </a:xfrm>
            <a:custGeom>
              <a:avLst/>
              <a:gdLst>
                <a:gd name="txL" fmla="*/ 0 w 273"/>
                <a:gd name="txT" fmla="*/ 0 h 273"/>
                <a:gd name="txR" fmla="*/ 273 w 273"/>
                <a:gd name="txB" fmla="*/ 273 h 273"/>
              </a:gdLst>
              <a:ahLst/>
              <a:cxnLst>
                <a:cxn ang="0">
                  <a:pos x="168490" y="443396"/>
                </a:cxn>
                <a:cxn ang="0">
                  <a:pos x="40792" y="168490"/>
                </a:cxn>
                <a:cxn ang="0">
                  <a:pos x="317471" y="40792"/>
                </a:cxn>
                <a:cxn ang="0">
                  <a:pos x="443396" y="317471"/>
                </a:cxn>
                <a:cxn ang="0">
                  <a:pos x="168490" y="443396"/>
                </a:cxn>
              </a:cxnLst>
              <a:rect l="txL" t="txT" r="txR" b="txB"/>
              <a:pathLst>
                <a:path w="273" h="273">
                  <a:moveTo>
                    <a:pt x="95" y="250"/>
                  </a:moveTo>
                  <a:cubicBezTo>
                    <a:pt x="32" y="227"/>
                    <a:pt x="0" y="157"/>
                    <a:pt x="23" y="95"/>
                  </a:cubicBezTo>
                  <a:cubicBezTo>
                    <a:pt x="47" y="32"/>
                    <a:pt x="116" y="0"/>
                    <a:pt x="179" y="23"/>
                  </a:cubicBezTo>
                  <a:cubicBezTo>
                    <a:pt x="241" y="47"/>
                    <a:pt x="273" y="116"/>
                    <a:pt x="250" y="179"/>
                  </a:cubicBezTo>
                  <a:cubicBezTo>
                    <a:pt x="227" y="241"/>
                    <a:pt x="157" y="273"/>
                    <a:pt x="95" y="250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Freeform 53"/>
            <p:cNvSpPr/>
            <p:nvPr/>
          </p:nvSpPr>
          <p:spPr>
            <a:xfrm>
              <a:off x="10251" y="8102"/>
              <a:ext cx="478" cy="321"/>
            </a:xfrm>
            <a:custGeom>
              <a:avLst/>
              <a:gdLst>
                <a:gd name="txL" fmla="*/ 0 w 123"/>
                <a:gd name="txT" fmla="*/ 0 h 82"/>
                <a:gd name="txR" fmla="*/ 123 w 123"/>
                <a:gd name="txB" fmla="*/ 82 h 82"/>
              </a:gdLst>
              <a:ahLst/>
              <a:cxnLst>
                <a:cxn ang="0">
                  <a:pos x="205111" y="46309"/>
                </a:cxn>
                <a:cxn ang="0">
                  <a:pos x="38900" y="46309"/>
                </a:cxn>
                <a:cxn ang="0">
                  <a:pos x="5305" y="146050"/>
                </a:cxn>
                <a:cxn ang="0">
                  <a:pos x="31828" y="94398"/>
                </a:cxn>
                <a:cxn ang="0">
                  <a:pos x="166210" y="85493"/>
                </a:cxn>
                <a:cxn ang="0">
                  <a:pos x="152065" y="99741"/>
                </a:cxn>
                <a:cxn ang="0">
                  <a:pos x="217488" y="99741"/>
                </a:cxn>
                <a:cxn ang="0">
                  <a:pos x="217488" y="32060"/>
                </a:cxn>
                <a:cxn ang="0">
                  <a:pos x="205111" y="46309"/>
                </a:cxn>
              </a:cxnLst>
              <a:rect l="txL" t="txT" r="txR" b="txB"/>
              <a:pathLst>
                <a:path w="123" h="82">
                  <a:moveTo>
                    <a:pt x="116" y="26"/>
                  </a:moveTo>
                  <a:cubicBezTo>
                    <a:pt x="90" y="0"/>
                    <a:pt x="48" y="0"/>
                    <a:pt x="22" y="26"/>
                  </a:cubicBezTo>
                  <a:cubicBezTo>
                    <a:pt x="7" y="41"/>
                    <a:pt x="0" y="62"/>
                    <a:pt x="3" y="82"/>
                  </a:cubicBezTo>
                  <a:cubicBezTo>
                    <a:pt x="5" y="71"/>
                    <a:pt x="10" y="61"/>
                    <a:pt x="18" y="53"/>
                  </a:cubicBezTo>
                  <a:cubicBezTo>
                    <a:pt x="39" y="33"/>
                    <a:pt x="71" y="31"/>
                    <a:pt x="94" y="48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123" y="56"/>
                    <a:pt x="123" y="56"/>
                    <a:pt x="123" y="56"/>
                  </a:cubicBezTo>
                  <a:cubicBezTo>
                    <a:pt x="123" y="18"/>
                    <a:pt x="123" y="18"/>
                    <a:pt x="123" y="18"/>
                  </a:cubicBezTo>
                  <a:lnTo>
                    <a:pt x="116" y="2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Freeform 54"/>
            <p:cNvSpPr/>
            <p:nvPr/>
          </p:nvSpPr>
          <p:spPr>
            <a:xfrm>
              <a:off x="10303" y="8357"/>
              <a:ext cx="478" cy="318"/>
            </a:xfrm>
            <a:custGeom>
              <a:avLst/>
              <a:gdLst>
                <a:gd name="txL" fmla="*/ 0 w 123"/>
                <a:gd name="txT" fmla="*/ 0 h 81"/>
                <a:gd name="txR" fmla="*/ 123 w 123"/>
                <a:gd name="txB" fmla="*/ 81 h 81"/>
              </a:gdLst>
              <a:ahLst/>
              <a:cxnLst>
                <a:cxn ang="0">
                  <a:pos x="14145" y="98092"/>
                </a:cxn>
                <a:cxn ang="0">
                  <a:pos x="180355" y="98092"/>
                </a:cxn>
                <a:cxn ang="0">
                  <a:pos x="213951" y="0"/>
                </a:cxn>
                <a:cxn ang="0">
                  <a:pos x="185660" y="49938"/>
                </a:cxn>
                <a:cxn ang="0">
                  <a:pos x="53046" y="58855"/>
                </a:cxn>
                <a:cxn ang="0">
                  <a:pos x="67191" y="44587"/>
                </a:cxn>
                <a:cxn ang="0">
                  <a:pos x="0" y="44587"/>
                </a:cxn>
                <a:cxn ang="0">
                  <a:pos x="0" y="112360"/>
                </a:cxn>
                <a:cxn ang="0">
                  <a:pos x="14145" y="98092"/>
                </a:cxn>
              </a:cxnLst>
              <a:rect l="txL" t="txT" r="txR" b="txB"/>
              <a:pathLst>
                <a:path w="123" h="81">
                  <a:moveTo>
                    <a:pt x="8" y="55"/>
                  </a:moveTo>
                  <a:cubicBezTo>
                    <a:pt x="34" y="81"/>
                    <a:pt x="76" y="81"/>
                    <a:pt x="102" y="55"/>
                  </a:cubicBezTo>
                  <a:cubicBezTo>
                    <a:pt x="117" y="40"/>
                    <a:pt x="123" y="19"/>
                    <a:pt x="121" y="0"/>
                  </a:cubicBezTo>
                  <a:cubicBezTo>
                    <a:pt x="118" y="10"/>
                    <a:pt x="113" y="20"/>
                    <a:pt x="105" y="28"/>
                  </a:cubicBezTo>
                  <a:cubicBezTo>
                    <a:pt x="85" y="48"/>
                    <a:pt x="52" y="50"/>
                    <a:pt x="30" y="33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63"/>
                    <a:pt x="0" y="63"/>
                    <a:pt x="0" y="63"/>
                  </a:cubicBezTo>
                  <a:lnTo>
                    <a:pt x="8" y="5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" name="组合 11"/>
          <p:cNvGrpSpPr/>
          <p:nvPr/>
        </p:nvGrpSpPr>
        <p:grpSpPr>
          <a:xfrm>
            <a:off x="5940994" y="2980012"/>
            <a:ext cx="709776" cy="705854"/>
            <a:chOff x="8470" y="2554"/>
            <a:chExt cx="1060" cy="1054"/>
          </a:xfrm>
        </p:grpSpPr>
        <p:sp>
          <p:nvSpPr>
            <p:cNvPr id="13" name="Freeform 8"/>
            <p:cNvSpPr/>
            <p:nvPr/>
          </p:nvSpPr>
          <p:spPr>
            <a:xfrm>
              <a:off x="8470" y="2554"/>
              <a:ext cx="1061" cy="1054"/>
            </a:xfrm>
            <a:custGeom>
              <a:avLst/>
              <a:gdLst>
                <a:gd name="txL" fmla="*/ 0 w 271"/>
                <a:gd name="txT" fmla="*/ 0 h 271"/>
                <a:gd name="txR" fmla="*/ 271 w 271"/>
                <a:gd name="txB" fmla="*/ 271 h 271"/>
              </a:gdLst>
              <a:ahLst/>
              <a:cxnLst>
                <a:cxn ang="0">
                  <a:pos x="381094" y="77840"/>
                </a:cxn>
                <a:cxn ang="0">
                  <a:pos x="406025" y="378587"/>
                </a:cxn>
                <a:cxn ang="0">
                  <a:pos x="101506" y="403354"/>
                </a:cxn>
                <a:cxn ang="0">
                  <a:pos x="78356" y="100838"/>
                </a:cxn>
                <a:cxn ang="0">
                  <a:pos x="381094" y="77840"/>
                </a:cxn>
              </a:cxnLst>
              <a:rect l="txL" t="txT" r="txR" b="txB"/>
              <a:pathLst>
                <a:path w="271" h="271">
                  <a:moveTo>
                    <a:pt x="214" y="44"/>
                  </a:moveTo>
                  <a:cubicBezTo>
                    <a:pt x="265" y="87"/>
                    <a:pt x="271" y="163"/>
                    <a:pt x="228" y="214"/>
                  </a:cubicBezTo>
                  <a:cubicBezTo>
                    <a:pt x="184" y="265"/>
                    <a:pt x="108" y="271"/>
                    <a:pt x="57" y="228"/>
                  </a:cubicBezTo>
                  <a:cubicBezTo>
                    <a:pt x="7" y="184"/>
                    <a:pt x="0" y="108"/>
                    <a:pt x="44" y="57"/>
                  </a:cubicBezTo>
                  <a:cubicBezTo>
                    <a:pt x="87" y="7"/>
                    <a:pt x="163" y="0"/>
                    <a:pt x="214" y="44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Freeform 87"/>
            <p:cNvSpPr>
              <a:spLocks noEditPoints="1"/>
            </p:cNvSpPr>
            <p:nvPr/>
          </p:nvSpPr>
          <p:spPr>
            <a:xfrm>
              <a:off x="8669" y="2847"/>
              <a:ext cx="712" cy="468"/>
            </a:xfrm>
            <a:custGeom>
              <a:avLst/>
              <a:gdLst>
                <a:gd name="txL" fmla="*/ 0 w 162"/>
                <a:gd name="txT" fmla="*/ 0 h 106"/>
                <a:gd name="txR" fmla="*/ 162 w 162"/>
                <a:gd name="txB" fmla="*/ 106 h 106"/>
              </a:gdLst>
              <a:ahLst/>
              <a:cxnLst>
                <a:cxn ang="0">
                  <a:pos x="323850" y="24082"/>
                </a:cxn>
                <a:cxn ang="0">
                  <a:pos x="173919" y="0"/>
                </a:cxn>
                <a:cxn ang="0">
                  <a:pos x="9995" y="24082"/>
                </a:cxn>
                <a:cxn ang="0">
                  <a:pos x="9995" y="110376"/>
                </a:cxn>
                <a:cxn ang="0">
                  <a:pos x="5997" y="120410"/>
                </a:cxn>
                <a:cxn ang="0">
                  <a:pos x="15993" y="132451"/>
                </a:cxn>
                <a:cxn ang="0">
                  <a:pos x="27987" y="120410"/>
                </a:cxn>
                <a:cxn ang="0">
                  <a:pos x="21990" y="110376"/>
                </a:cxn>
                <a:cxn ang="0">
                  <a:pos x="21990" y="56192"/>
                </a:cxn>
                <a:cxn ang="0">
                  <a:pos x="173919" y="78267"/>
                </a:cxn>
                <a:cxn ang="0">
                  <a:pos x="323850" y="54185"/>
                </a:cxn>
                <a:cxn ang="0">
                  <a:pos x="323850" y="24082"/>
                </a:cxn>
                <a:cxn ang="0">
                  <a:pos x="25988" y="136465"/>
                </a:cxn>
                <a:cxn ang="0">
                  <a:pos x="7996" y="136465"/>
                </a:cxn>
                <a:cxn ang="0">
                  <a:pos x="0" y="188643"/>
                </a:cxn>
                <a:cxn ang="0">
                  <a:pos x="5997" y="190650"/>
                </a:cxn>
                <a:cxn ang="0">
                  <a:pos x="7996" y="184629"/>
                </a:cxn>
                <a:cxn ang="0">
                  <a:pos x="7996" y="190650"/>
                </a:cxn>
                <a:cxn ang="0">
                  <a:pos x="17992" y="192657"/>
                </a:cxn>
                <a:cxn ang="0">
                  <a:pos x="19991" y="186636"/>
                </a:cxn>
                <a:cxn ang="0">
                  <a:pos x="21990" y="190650"/>
                </a:cxn>
                <a:cxn ang="0">
                  <a:pos x="23989" y="190650"/>
                </a:cxn>
                <a:cxn ang="0">
                  <a:pos x="25988" y="166568"/>
                </a:cxn>
                <a:cxn ang="0">
                  <a:pos x="27987" y="190650"/>
                </a:cxn>
                <a:cxn ang="0">
                  <a:pos x="33984" y="188643"/>
                </a:cxn>
                <a:cxn ang="0">
                  <a:pos x="25988" y="136465"/>
                </a:cxn>
                <a:cxn ang="0">
                  <a:pos x="59972" y="188643"/>
                </a:cxn>
                <a:cxn ang="0">
                  <a:pos x="59972" y="74253"/>
                </a:cxn>
                <a:cxn ang="0">
                  <a:pos x="173919" y="90308"/>
                </a:cxn>
                <a:cxn ang="0">
                  <a:pos x="281869" y="74253"/>
                </a:cxn>
                <a:cxn ang="0">
                  <a:pos x="281869" y="186636"/>
                </a:cxn>
                <a:cxn ang="0">
                  <a:pos x="171920" y="212725"/>
                </a:cxn>
                <a:cxn ang="0">
                  <a:pos x="59972" y="188643"/>
                </a:cxn>
              </a:cxnLst>
              <a:rect l="txL" t="txT" r="txR" b="txB"/>
              <a:pathLst>
                <a:path w="162" h="106">
                  <a:moveTo>
                    <a:pt x="162" y="12"/>
                  </a:moveTo>
                  <a:cubicBezTo>
                    <a:pt x="87" y="0"/>
                    <a:pt x="87" y="0"/>
                    <a:pt x="87" y="0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27"/>
                    <a:pt x="5" y="41"/>
                    <a:pt x="5" y="55"/>
                  </a:cubicBezTo>
                  <a:cubicBezTo>
                    <a:pt x="4" y="56"/>
                    <a:pt x="3" y="58"/>
                    <a:pt x="3" y="60"/>
                  </a:cubicBezTo>
                  <a:cubicBezTo>
                    <a:pt x="3" y="63"/>
                    <a:pt x="5" y="66"/>
                    <a:pt x="8" y="66"/>
                  </a:cubicBezTo>
                  <a:cubicBezTo>
                    <a:pt x="12" y="66"/>
                    <a:pt x="14" y="63"/>
                    <a:pt x="14" y="60"/>
                  </a:cubicBezTo>
                  <a:cubicBezTo>
                    <a:pt x="14" y="58"/>
                    <a:pt x="13" y="56"/>
                    <a:pt x="11" y="55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87" y="39"/>
                    <a:pt x="87" y="39"/>
                    <a:pt x="87" y="39"/>
                  </a:cubicBezTo>
                  <a:cubicBezTo>
                    <a:pt x="162" y="27"/>
                    <a:pt x="162" y="27"/>
                    <a:pt x="162" y="27"/>
                  </a:cubicBezTo>
                  <a:cubicBezTo>
                    <a:pt x="162" y="12"/>
                    <a:pt x="162" y="12"/>
                    <a:pt x="162" y="12"/>
                  </a:cubicBezTo>
                  <a:close/>
                  <a:moveTo>
                    <a:pt x="13" y="68"/>
                  </a:moveTo>
                  <a:cubicBezTo>
                    <a:pt x="10" y="69"/>
                    <a:pt x="7" y="69"/>
                    <a:pt x="4" y="68"/>
                  </a:cubicBezTo>
                  <a:cubicBezTo>
                    <a:pt x="3" y="77"/>
                    <a:pt x="1" y="85"/>
                    <a:pt x="0" y="94"/>
                  </a:cubicBezTo>
                  <a:cubicBezTo>
                    <a:pt x="1" y="94"/>
                    <a:pt x="2" y="94"/>
                    <a:pt x="3" y="95"/>
                  </a:cubicBezTo>
                  <a:cubicBezTo>
                    <a:pt x="4" y="92"/>
                    <a:pt x="4" y="92"/>
                    <a:pt x="4" y="92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6" y="95"/>
                    <a:pt x="8" y="96"/>
                    <a:pt x="9" y="96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5" y="94"/>
                    <a:pt x="16" y="94"/>
                    <a:pt x="17" y="94"/>
                  </a:cubicBezTo>
                  <a:cubicBezTo>
                    <a:pt x="16" y="85"/>
                    <a:pt x="14" y="77"/>
                    <a:pt x="13" y="68"/>
                  </a:cubicBezTo>
                  <a:close/>
                  <a:moveTo>
                    <a:pt x="30" y="94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141" y="37"/>
                    <a:pt x="141" y="37"/>
                    <a:pt x="141" y="37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22" y="93"/>
                    <a:pt x="104" y="98"/>
                    <a:pt x="86" y="106"/>
                  </a:cubicBezTo>
                  <a:cubicBezTo>
                    <a:pt x="68" y="97"/>
                    <a:pt x="49" y="94"/>
                    <a:pt x="30" y="94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组合 14"/>
          <p:cNvGrpSpPr/>
          <p:nvPr/>
        </p:nvGrpSpPr>
        <p:grpSpPr>
          <a:xfrm>
            <a:off x="4312454" y="3370551"/>
            <a:ext cx="633441" cy="636206"/>
            <a:chOff x="4704" y="4364"/>
            <a:chExt cx="946" cy="950"/>
          </a:xfrm>
        </p:grpSpPr>
        <p:sp>
          <p:nvSpPr>
            <p:cNvPr id="16" name="Freeform 10"/>
            <p:cNvSpPr/>
            <p:nvPr/>
          </p:nvSpPr>
          <p:spPr>
            <a:xfrm>
              <a:off x="4704" y="4364"/>
              <a:ext cx="946" cy="950"/>
            </a:xfrm>
            <a:custGeom>
              <a:avLst/>
              <a:gdLst>
                <a:gd name="txL" fmla="*/ 0 w 242"/>
                <a:gd name="txT" fmla="*/ 0 h 243"/>
                <a:gd name="txR" fmla="*/ 242 w 242"/>
                <a:gd name="txB" fmla="*/ 243 h 243"/>
              </a:gdLst>
              <a:ahLst/>
              <a:cxnLst>
                <a:cxn ang="0">
                  <a:pos x="216884" y="1777"/>
                </a:cxn>
                <a:cxn ang="0">
                  <a:pos x="430213" y="216788"/>
                </a:cxn>
                <a:cxn ang="0">
                  <a:pos x="213329" y="430023"/>
                </a:cxn>
                <a:cxn ang="0">
                  <a:pos x="0" y="215012"/>
                </a:cxn>
                <a:cxn ang="0">
                  <a:pos x="216884" y="1777"/>
                </a:cxn>
              </a:cxnLst>
              <a:rect l="txL" t="txT" r="txR" b="txB"/>
              <a:pathLst>
                <a:path w="242" h="243">
                  <a:moveTo>
                    <a:pt x="122" y="1"/>
                  </a:moveTo>
                  <a:cubicBezTo>
                    <a:pt x="188" y="1"/>
                    <a:pt x="242" y="56"/>
                    <a:pt x="242" y="122"/>
                  </a:cubicBezTo>
                  <a:cubicBezTo>
                    <a:pt x="241" y="189"/>
                    <a:pt x="187" y="243"/>
                    <a:pt x="120" y="242"/>
                  </a:cubicBezTo>
                  <a:cubicBezTo>
                    <a:pt x="53" y="242"/>
                    <a:pt x="0" y="188"/>
                    <a:pt x="0" y="121"/>
                  </a:cubicBezTo>
                  <a:cubicBezTo>
                    <a:pt x="1" y="54"/>
                    <a:pt x="55" y="0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Freeform 46"/>
            <p:cNvSpPr>
              <a:spLocks noEditPoints="1"/>
            </p:cNvSpPr>
            <p:nvPr/>
          </p:nvSpPr>
          <p:spPr>
            <a:xfrm>
              <a:off x="4994" y="4517"/>
              <a:ext cx="367" cy="642"/>
            </a:xfrm>
            <a:custGeom>
              <a:avLst/>
              <a:gdLst>
                <a:gd name="txL" fmla="*/ 0 w 94"/>
                <a:gd name="txT" fmla="*/ 0 h 165"/>
                <a:gd name="txR" fmla="*/ 94 w 94"/>
                <a:gd name="txB" fmla="*/ 165 h 165"/>
              </a:gdLst>
              <a:ahLst/>
              <a:cxnLst>
                <a:cxn ang="0">
                  <a:pos x="147181" y="0"/>
                </a:cxn>
                <a:cxn ang="0">
                  <a:pos x="17733" y="0"/>
                </a:cxn>
                <a:cxn ang="0">
                  <a:pos x="0" y="19473"/>
                </a:cxn>
                <a:cxn ang="0">
                  <a:pos x="0" y="272627"/>
                </a:cxn>
                <a:cxn ang="0">
                  <a:pos x="17733" y="292100"/>
                </a:cxn>
                <a:cxn ang="0">
                  <a:pos x="147181" y="292100"/>
                </a:cxn>
                <a:cxn ang="0">
                  <a:pos x="166687" y="272627"/>
                </a:cxn>
                <a:cxn ang="0">
                  <a:pos x="166687" y="19473"/>
                </a:cxn>
                <a:cxn ang="0">
                  <a:pos x="147181" y="0"/>
                </a:cxn>
                <a:cxn ang="0">
                  <a:pos x="56745" y="21244"/>
                </a:cxn>
                <a:cxn ang="0">
                  <a:pos x="109942" y="21244"/>
                </a:cxn>
                <a:cxn ang="0">
                  <a:pos x="109942" y="28325"/>
                </a:cxn>
                <a:cxn ang="0">
                  <a:pos x="56745" y="28325"/>
                </a:cxn>
                <a:cxn ang="0">
                  <a:pos x="56745" y="21244"/>
                </a:cxn>
                <a:cxn ang="0">
                  <a:pos x="83344" y="279708"/>
                </a:cxn>
                <a:cxn ang="0">
                  <a:pos x="72704" y="269086"/>
                </a:cxn>
                <a:cxn ang="0">
                  <a:pos x="83344" y="260235"/>
                </a:cxn>
                <a:cxn ang="0">
                  <a:pos x="93983" y="269086"/>
                </a:cxn>
                <a:cxn ang="0">
                  <a:pos x="83344" y="279708"/>
                </a:cxn>
                <a:cxn ang="0">
                  <a:pos x="154274" y="244302"/>
                </a:cxn>
                <a:cxn ang="0">
                  <a:pos x="12413" y="244302"/>
                </a:cxn>
                <a:cxn ang="0">
                  <a:pos x="12413" y="46028"/>
                </a:cxn>
                <a:cxn ang="0">
                  <a:pos x="154274" y="46028"/>
                </a:cxn>
                <a:cxn ang="0">
                  <a:pos x="154274" y="244302"/>
                </a:cxn>
              </a:cxnLst>
              <a:rect l="txL" t="txT" r="txR" b="txB"/>
              <a:pathLst>
                <a:path w="94" h="165">
                  <a:moveTo>
                    <a:pt x="83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60"/>
                    <a:pt x="5" y="165"/>
                    <a:pt x="10" y="165"/>
                  </a:cubicBezTo>
                  <a:cubicBezTo>
                    <a:pt x="83" y="165"/>
                    <a:pt x="83" y="165"/>
                    <a:pt x="83" y="165"/>
                  </a:cubicBezTo>
                  <a:cubicBezTo>
                    <a:pt x="89" y="165"/>
                    <a:pt x="94" y="160"/>
                    <a:pt x="94" y="154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5"/>
                    <a:pt x="89" y="0"/>
                    <a:pt x="83" y="0"/>
                  </a:cubicBezTo>
                  <a:close/>
                  <a:moveTo>
                    <a:pt x="32" y="12"/>
                  </a:moveTo>
                  <a:cubicBezTo>
                    <a:pt x="62" y="12"/>
                    <a:pt x="62" y="12"/>
                    <a:pt x="62" y="12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12"/>
                  </a:lnTo>
                  <a:close/>
                  <a:moveTo>
                    <a:pt x="47" y="158"/>
                  </a:moveTo>
                  <a:cubicBezTo>
                    <a:pt x="44" y="158"/>
                    <a:pt x="41" y="156"/>
                    <a:pt x="41" y="152"/>
                  </a:cubicBezTo>
                  <a:cubicBezTo>
                    <a:pt x="41" y="149"/>
                    <a:pt x="44" y="147"/>
                    <a:pt x="47" y="147"/>
                  </a:cubicBezTo>
                  <a:cubicBezTo>
                    <a:pt x="50" y="147"/>
                    <a:pt x="53" y="149"/>
                    <a:pt x="53" y="152"/>
                  </a:cubicBezTo>
                  <a:cubicBezTo>
                    <a:pt x="53" y="156"/>
                    <a:pt x="50" y="158"/>
                    <a:pt x="47" y="158"/>
                  </a:cubicBezTo>
                  <a:close/>
                  <a:moveTo>
                    <a:pt x="87" y="138"/>
                  </a:moveTo>
                  <a:cubicBezTo>
                    <a:pt x="7" y="138"/>
                    <a:pt x="7" y="138"/>
                    <a:pt x="7" y="138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87" y="26"/>
                    <a:pt x="87" y="26"/>
                    <a:pt x="87" y="26"/>
                  </a:cubicBezTo>
                  <a:lnTo>
                    <a:pt x="87" y="13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5" name="组合 17"/>
          <p:cNvGrpSpPr/>
          <p:nvPr/>
        </p:nvGrpSpPr>
        <p:grpSpPr>
          <a:xfrm>
            <a:off x="7648075" y="3294877"/>
            <a:ext cx="709107" cy="711880"/>
            <a:chOff x="4030" y="4930"/>
            <a:chExt cx="840" cy="843"/>
          </a:xfrm>
        </p:grpSpPr>
        <p:sp>
          <p:nvSpPr>
            <p:cNvPr id="19" name="Freeform 1819"/>
            <p:cNvSpPr/>
            <p:nvPr/>
          </p:nvSpPr>
          <p:spPr>
            <a:xfrm>
              <a:off x="4030" y="4930"/>
              <a:ext cx="840" cy="843"/>
            </a:xfrm>
            <a:custGeom>
              <a:avLst/>
              <a:gdLst>
                <a:gd name="txL" fmla="*/ 0 w 92"/>
                <a:gd name="txT" fmla="*/ 0 h 92"/>
                <a:gd name="txR" fmla="*/ 92 w 92"/>
                <a:gd name="txB" fmla="*/ 92 h 92"/>
              </a:gdLst>
              <a:ahLst/>
              <a:cxnLst>
                <a:cxn ang="0">
                  <a:pos x="382657" y="63966"/>
                </a:cxn>
                <a:cxn ang="0">
                  <a:pos x="469624" y="383796"/>
                </a:cxn>
                <a:cxn ang="0">
                  <a:pos x="150743" y="471022"/>
                </a:cxn>
                <a:cxn ang="0">
                  <a:pos x="69574" y="151192"/>
                </a:cxn>
                <a:cxn ang="0">
                  <a:pos x="382657" y="63966"/>
                </a:cxn>
              </a:cxnLst>
              <a:rect l="txL" t="txT" r="txR" b="txB"/>
              <a:pathLst>
                <a:path w="92" h="92">
                  <a:moveTo>
                    <a:pt x="66" y="11"/>
                  </a:moveTo>
                  <a:cubicBezTo>
                    <a:pt x="85" y="23"/>
                    <a:pt x="92" y="47"/>
                    <a:pt x="81" y="66"/>
                  </a:cubicBezTo>
                  <a:cubicBezTo>
                    <a:pt x="70" y="85"/>
                    <a:pt x="45" y="92"/>
                    <a:pt x="26" y="81"/>
                  </a:cubicBezTo>
                  <a:cubicBezTo>
                    <a:pt x="7" y="70"/>
                    <a:pt x="0" y="45"/>
                    <a:pt x="12" y="26"/>
                  </a:cubicBezTo>
                  <a:cubicBezTo>
                    <a:pt x="23" y="7"/>
                    <a:pt x="47" y="0"/>
                    <a:pt x="66" y="11"/>
                  </a:cubicBezTo>
                </a:path>
              </a:pathLst>
            </a:custGeom>
            <a:solidFill>
              <a:schemeClr val="accent4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稻壳儿小白白(http://dwz.cn/Wu2UP)"/>
            <p:cNvSpPr>
              <a:spLocks noEditPoints="1"/>
            </p:cNvSpPr>
            <p:nvPr/>
          </p:nvSpPr>
          <p:spPr>
            <a:xfrm>
              <a:off x="4214" y="5125"/>
              <a:ext cx="425" cy="425"/>
            </a:xfrm>
            <a:custGeom>
              <a:avLst/>
              <a:gdLst/>
              <a:ahLst/>
              <a:cxnLst>
                <a:cxn ang="0">
                  <a:pos x="1479576135" y="12226576"/>
                </a:cxn>
                <a:cxn ang="0">
                  <a:pos x="1455122931" y="0"/>
                </a:cxn>
                <a:cxn ang="0">
                  <a:pos x="1430665982" y="12226576"/>
                </a:cxn>
                <a:cxn ang="0">
                  <a:pos x="24456949" y="941543682"/>
                </a:cxn>
                <a:cxn ang="0">
                  <a:pos x="0" y="990457474"/>
                </a:cxn>
                <a:cxn ang="0">
                  <a:pos x="24456949" y="1027140945"/>
                </a:cxn>
                <a:cxn ang="0">
                  <a:pos x="391292460" y="1173874831"/>
                </a:cxn>
                <a:cxn ang="0">
                  <a:pos x="562483613" y="1479569178"/>
                </a:cxn>
                <a:cxn ang="0">
                  <a:pos x="611393766" y="1504026074"/>
                </a:cxn>
                <a:cxn ang="0">
                  <a:pos x="611393766" y="1504026074"/>
                </a:cxn>
                <a:cxn ang="0">
                  <a:pos x="648081062" y="1479569178"/>
                </a:cxn>
                <a:cxn ang="0">
                  <a:pos x="745901369" y="1308382141"/>
                </a:cxn>
                <a:cxn ang="0">
                  <a:pos x="1198334329" y="1491799499"/>
                </a:cxn>
                <a:cxn ang="0">
                  <a:pos x="1222791278" y="1504026074"/>
                </a:cxn>
                <a:cxn ang="0">
                  <a:pos x="1235017880" y="1491799499"/>
                </a:cxn>
                <a:cxn ang="0">
                  <a:pos x="1259474829" y="1455116027"/>
                </a:cxn>
                <a:cxn ang="0">
                  <a:pos x="1504033084" y="48910047"/>
                </a:cxn>
                <a:cxn ang="0">
                  <a:pos x="1479576135" y="12226576"/>
                </a:cxn>
                <a:cxn ang="0">
                  <a:pos x="146734204" y="978227154"/>
                </a:cxn>
                <a:cxn ang="0">
                  <a:pos x="1235017880" y="244557725"/>
                </a:cxn>
                <a:cxn ang="0">
                  <a:pos x="440206358" y="1088277568"/>
                </a:cxn>
                <a:cxn ang="0">
                  <a:pos x="427976011" y="1088277568"/>
                </a:cxn>
                <a:cxn ang="0">
                  <a:pos x="146734204" y="978227154"/>
                </a:cxn>
                <a:cxn ang="0">
                  <a:pos x="476889909" y="1124961039"/>
                </a:cxn>
                <a:cxn ang="0">
                  <a:pos x="476889909" y="1124961039"/>
                </a:cxn>
                <a:cxn ang="0">
                  <a:pos x="1369525482" y="171190782"/>
                </a:cxn>
                <a:cxn ang="0">
                  <a:pos x="611393766" y="1357292188"/>
                </a:cxn>
                <a:cxn ang="0">
                  <a:pos x="476889909" y="1124961039"/>
                </a:cxn>
                <a:cxn ang="0">
                  <a:pos x="1186107726" y="1381749084"/>
                </a:cxn>
                <a:cxn ang="0">
                  <a:pos x="782584920" y="1222784878"/>
                </a:cxn>
                <a:cxn ang="0">
                  <a:pos x="745901369" y="1222784878"/>
                </a:cxn>
                <a:cxn ang="0">
                  <a:pos x="1369525482" y="269014620"/>
                </a:cxn>
                <a:cxn ang="0">
                  <a:pos x="1186107726" y="1381749084"/>
                </a:cxn>
                <a:cxn ang="0">
                  <a:pos x="1186107726" y="1381749084"/>
                </a:cxn>
                <a:cxn ang="0">
                  <a:pos x="1186107726" y="1381749084"/>
                </a:cxn>
              </a:cxnLst>
              <a:rect l="0" t="0" r="0" b="0"/>
              <a:pathLst>
                <a:path w="123" h="123">
                  <a:moveTo>
                    <a:pt x="121" y="1"/>
                  </a:moveTo>
                  <a:cubicBezTo>
                    <a:pt x="120" y="0"/>
                    <a:pt x="119" y="0"/>
                    <a:pt x="119" y="0"/>
                  </a:cubicBezTo>
                  <a:cubicBezTo>
                    <a:pt x="118" y="0"/>
                    <a:pt x="117" y="0"/>
                    <a:pt x="117" y="1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0" y="78"/>
                    <a:pt x="0" y="79"/>
                    <a:pt x="0" y="81"/>
                  </a:cubicBezTo>
                  <a:cubicBezTo>
                    <a:pt x="0" y="82"/>
                    <a:pt x="1" y="83"/>
                    <a:pt x="2" y="84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46" y="121"/>
                    <a:pt x="46" y="121"/>
                    <a:pt x="46" y="121"/>
                  </a:cubicBezTo>
                  <a:cubicBezTo>
                    <a:pt x="47" y="122"/>
                    <a:pt x="48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1" y="123"/>
                    <a:pt x="52" y="122"/>
                    <a:pt x="53" y="12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99" y="123"/>
                    <a:pt x="99" y="123"/>
                    <a:pt x="100" y="123"/>
                  </a:cubicBezTo>
                  <a:cubicBezTo>
                    <a:pt x="100" y="123"/>
                    <a:pt x="101" y="122"/>
                    <a:pt x="101" y="122"/>
                  </a:cubicBezTo>
                  <a:cubicBezTo>
                    <a:pt x="102" y="122"/>
                    <a:pt x="103" y="121"/>
                    <a:pt x="103" y="119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3"/>
                    <a:pt x="122" y="1"/>
                    <a:pt x="121" y="1"/>
                  </a:cubicBezTo>
                  <a:close/>
                  <a:moveTo>
                    <a:pt x="12" y="80"/>
                  </a:moveTo>
                  <a:cubicBezTo>
                    <a:pt x="101" y="20"/>
                    <a:pt x="101" y="20"/>
                    <a:pt x="101" y="20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5" y="89"/>
                    <a:pt x="35" y="89"/>
                  </a:cubicBezTo>
                  <a:lnTo>
                    <a:pt x="12" y="80"/>
                  </a:lnTo>
                  <a:close/>
                  <a:moveTo>
                    <a:pt x="39" y="92"/>
                  </a:moveTo>
                  <a:cubicBezTo>
                    <a:pt x="39" y="92"/>
                    <a:pt x="39" y="92"/>
                    <a:pt x="39" y="92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50" y="111"/>
                    <a:pt x="50" y="111"/>
                    <a:pt x="50" y="111"/>
                  </a:cubicBezTo>
                  <a:lnTo>
                    <a:pt x="39" y="92"/>
                  </a:lnTo>
                  <a:close/>
                  <a:moveTo>
                    <a:pt x="97" y="113"/>
                  </a:moveTo>
                  <a:cubicBezTo>
                    <a:pt x="64" y="100"/>
                    <a:pt x="64" y="100"/>
                    <a:pt x="64" y="100"/>
                  </a:cubicBezTo>
                  <a:cubicBezTo>
                    <a:pt x="63" y="100"/>
                    <a:pt x="62" y="100"/>
                    <a:pt x="61" y="100"/>
                  </a:cubicBezTo>
                  <a:cubicBezTo>
                    <a:pt x="112" y="22"/>
                    <a:pt x="112" y="22"/>
                    <a:pt x="112" y="22"/>
                  </a:cubicBezTo>
                  <a:lnTo>
                    <a:pt x="97" y="113"/>
                  </a:lnTo>
                  <a:close/>
                  <a:moveTo>
                    <a:pt x="97" y="113"/>
                  </a:moveTo>
                  <a:cubicBezTo>
                    <a:pt x="97" y="113"/>
                    <a:pt x="97" y="113"/>
                    <a:pt x="97" y="113"/>
                  </a:cubicBez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9249078" y="4691714"/>
            <a:ext cx="3053276" cy="1497247"/>
          </a:xfrm>
          <a:prstGeom prst="rect">
            <a:avLst/>
          </a:prstGeom>
          <a:noFill/>
        </p:spPr>
        <p:txBody>
          <a:bodyPr wrap="square" lIns="128566" tIns="64283" rIns="128566" bIns="64283" rtlCol="0">
            <a:spAutoFit/>
          </a:bodyPr>
          <a:lstStyle/>
          <a:p>
            <a:pPr defTabSz="1282700">
              <a:spcBef>
                <a:spcPct val="20000"/>
              </a:spcBef>
              <a:defRPr/>
            </a:pPr>
            <a:r>
              <a:rPr lang="en-US" dirty="0" err="1">
                <a:solidFill>
                  <a:schemeClr val="bg1"/>
                </a:solidFill>
                <a:latin typeface="+mn-lt"/>
              </a:rPr>
              <a:t>Thực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hiện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các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chiến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lược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và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cơ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chế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dẫn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đường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giúp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điều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hướng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linh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hoạt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và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có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thể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được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cập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nhật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dễ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dàng</a:t>
            </a:r>
            <a:r>
              <a:rPr lang="en-US" altLang="zh-CN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zh-CN" altLang="en-US" dirty="0">
              <a:solidFill>
                <a:schemeClr val="bg1"/>
              </a:solidFill>
              <a:latin typeface="+mn-lt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82700">
              <a:spcBef>
                <a:spcPct val="20000"/>
              </a:spcBef>
              <a:defRPr/>
            </a:pPr>
            <a:endParaRPr lang="en-US" altLang="zh-CN" sz="1405" dirty="0">
              <a:solidFill>
                <a:schemeClr val="bg1"/>
              </a:solidFill>
              <a:latin typeface="+mn-lt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730807" y="2116453"/>
            <a:ext cx="3005434" cy="2051245"/>
          </a:xfrm>
          <a:prstGeom prst="rect">
            <a:avLst/>
          </a:prstGeom>
          <a:noFill/>
        </p:spPr>
        <p:txBody>
          <a:bodyPr wrap="square" lIns="128566" tIns="64283" rIns="128566" bIns="64283" rtlCol="0">
            <a:spAutoFit/>
          </a:bodyPr>
          <a:lstStyle/>
          <a:p>
            <a:pPr algn="ctr" defTabSz="1282700">
              <a:spcBef>
                <a:spcPct val="20000"/>
              </a:spcBef>
              <a:defRPr/>
            </a:pPr>
            <a:r>
              <a:rPr lang="en-US" dirty="0" err="1">
                <a:solidFill>
                  <a:schemeClr val="bg1"/>
                </a:solidFill>
                <a:latin typeface="+mn-lt"/>
              </a:rPr>
              <a:t>Xem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xét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cách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hiển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thị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tài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liệu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trong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giao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diện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kiểu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tài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liệu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Office,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hoặc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khi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hiển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thị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nội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dung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tài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liệu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hoặc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HTML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trong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các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phần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tử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giao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diện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người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dùng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khác</a:t>
            </a:r>
            <a:endParaRPr lang="zh-CN" altLang="en-US" dirty="0">
              <a:solidFill>
                <a:schemeClr val="bg1"/>
              </a:solidFill>
              <a:latin typeface="+mn-lt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 defTabSz="1282700">
              <a:spcBef>
                <a:spcPct val="20000"/>
              </a:spcBef>
              <a:defRPr/>
            </a:pPr>
            <a:endParaRPr lang="en-US" altLang="zh-CN" sz="1405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14636" y="4568432"/>
            <a:ext cx="2937206" cy="2605243"/>
          </a:xfrm>
          <a:prstGeom prst="rect">
            <a:avLst/>
          </a:prstGeom>
          <a:noFill/>
        </p:spPr>
        <p:txBody>
          <a:bodyPr wrap="square" lIns="128566" tIns="64283" rIns="128566" bIns="64283" rtlCol="0">
            <a:spAutoFit/>
          </a:bodyPr>
          <a:lstStyle/>
          <a:p>
            <a:pPr defTabSz="1282700">
              <a:spcBef>
                <a:spcPct val="20000"/>
              </a:spcBef>
              <a:defRPr/>
            </a:pPr>
            <a:r>
              <a:rPr lang="en-US" dirty="0" err="1">
                <a:solidFill>
                  <a:schemeClr val="bg1"/>
                </a:solidFill>
                <a:latin typeface="+mn-lt"/>
              </a:rPr>
              <a:t>Đảm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bảo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rằng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giao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diện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người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dùng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ứng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dụng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có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thể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đạt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chuẩn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quốc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tế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và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sau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đó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được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thay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đổi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riêng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bản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tùy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thuộc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cho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các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tình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huống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địa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lý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và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văn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hóa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nơi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mà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ứng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dụng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có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thể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được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sử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dụng</a:t>
            </a:r>
            <a:endParaRPr lang="zh-CN" altLang="en-US" dirty="0">
              <a:solidFill>
                <a:schemeClr val="bg1"/>
              </a:solidFill>
              <a:latin typeface="+mn-lt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82700">
              <a:spcBef>
                <a:spcPct val="20000"/>
              </a:spcBef>
              <a:defRPr/>
            </a:pPr>
            <a:endParaRPr lang="en-US" altLang="zh-CN" sz="1405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矩形-2">
            <a:extLst>
              <a:ext uri="{FF2B5EF4-FFF2-40B4-BE49-F238E27FC236}">
                <a16:creationId xmlns:a16="http://schemas.microsoft.com/office/drawing/2014/main" id="{AD96E25D-9169-373B-072A-262FEC41AF9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439478" y="303638"/>
            <a:ext cx="57940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CÁC MỐI QUAN TÂM CỤ THỂ:</a:t>
            </a:r>
          </a:p>
        </p:txBody>
      </p:sp>
      <p:sp>
        <p:nvSpPr>
          <p:cNvPr id="18" name="矩形-3">
            <a:extLst>
              <a:ext uri="{FF2B5EF4-FFF2-40B4-BE49-F238E27FC236}">
                <a16:creationId xmlns:a16="http://schemas.microsoft.com/office/drawing/2014/main" id="{723D4D85-F5EA-C987-EAF1-EB7BA8A80B9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2671" y="26640"/>
            <a:ext cx="133562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02</a:t>
            </a:r>
            <a:endParaRPr lang="zh-CN" altLang="en-US" sz="72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A4BFF49-6A01-0083-AB7B-A3BCC1FE85C6}"/>
              </a:ext>
            </a:extLst>
          </p:cNvPr>
          <p:cNvCxnSpPr/>
          <p:nvPr/>
        </p:nvCxnSpPr>
        <p:spPr>
          <a:xfrm>
            <a:off x="1676847" y="883273"/>
            <a:ext cx="5184576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A44C990-FE7E-4B4F-61A4-27BAC97532E7}"/>
              </a:ext>
            </a:extLst>
          </p:cNvPr>
          <p:cNvSpPr txBox="1"/>
          <p:nvPr/>
        </p:nvSpPr>
        <p:spPr>
          <a:xfrm>
            <a:off x="652477" y="2290387"/>
            <a:ext cx="32438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+mn-lt"/>
              </a:rPr>
              <a:t>Tận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dụng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các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khả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năng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liên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kết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dữ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liệu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để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hiển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thị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dữ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liệu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bất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cứ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khi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nào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có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thể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đặc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biệt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là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để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trình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bày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dữ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liệu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dạng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bảng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có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nhiều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dòng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dữ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liệu</a:t>
            </a:r>
            <a:endParaRPr lang="zh-CN" altLang="en-US" sz="1600" dirty="0">
              <a:solidFill>
                <a:schemeClr val="bg1"/>
              </a:solidFill>
              <a:latin typeface="+mn-lt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502B0A47-1AD6-9190-59A8-551FB12F338E}"/>
              </a:ext>
            </a:extLst>
          </p:cNvPr>
          <p:cNvSpPr/>
          <p:nvPr/>
        </p:nvSpPr>
        <p:spPr>
          <a:xfrm>
            <a:off x="743045" y="854956"/>
            <a:ext cx="8204572" cy="88411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solidFill>
                <a:srgbClr val="000000"/>
              </a:solidFill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pPr algn="ctr"/>
            <a:r>
              <a:rPr lang="en-US" sz="2000" b="1" dirty="0" err="1">
                <a:solidFill>
                  <a:srgbClr val="000000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C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ác</a:t>
            </a:r>
            <a:r>
              <a:rPr lang="en-US" sz="2000" b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nguyên</a:t>
            </a:r>
            <a:r>
              <a:rPr lang="en-US" sz="2000" b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tắc</a:t>
            </a:r>
            <a:r>
              <a:rPr lang="en-US" sz="2000" b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khi</a:t>
            </a:r>
            <a:r>
              <a:rPr lang="en-US" sz="2000" b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thiết</a:t>
            </a:r>
            <a:r>
              <a:rPr lang="en-US" sz="2000" b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kế</a:t>
            </a:r>
            <a:r>
              <a:rPr lang="en-US" sz="2000" b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các</a:t>
            </a:r>
            <a:r>
              <a:rPr lang="en-US" sz="2000" b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tính</a:t>
            </a:r>
            <a:r>
              <a:rPr lang="en-US" sz="2000" b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năng</a:t>
            </a:r>
            <a:r>
              <a:rPr lang="en-US" sz="2000" b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trình</a:t>
            </a:r>
            <a:r>
              <a:rPr lang="en-US" sz="2000" b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bày</a:t>
            </a:r>
            <a:r>
              <a:rPr lang="en-US" sz="2000" b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của</a:t>
            </a:r>
            <a:r>
              <a:rPr lang="en-US" sz="2000" b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ứng</a:t>
            </a:r>
            <a:r>
              <a:rPr lang="en-US" sz="2000" b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dụng</a:t>
            </a:r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D93009-68D8-2AB4-EE8A-910C453A63B1}"/>
              </a:ext>
            </a:extLst>
          </p:cNvPr>
          <p:cNvCxnSpPr/>
          <p:nvPr/>
        </p:nvCxnSpPr>
        <p:spPr>
          <a:xfrm>
            <a:off x="1131984" y="1481295"/>
            <a:ext cx="7200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loud 26">
            <a:extLst>
              <a:ext uri="{FF2B5EF4-FFF2-40B4-BE49-F238E27FC236}">
                <a16:creationId xmlns:a16="http://schemas.microsoft.com/office/drawing/2014/main" id="{DA81EB3C-86EA-5685-1B8F-1677BE111246}"/>
              </a:ext>
            </a:extLst>
          </p:cNvPr>
          <p:cNvSpPr/>
          <p:nvPr/>
        </p:nvSpPr>
        <p:spPr>
          <a:xfrm>
            <a:off x="8947617" y="48492"/>
            <a:ext cx="3874904" cy="1432803"/>
          </a:xfrm>
          <a:prstGeom prst="cloud">
            <a:avLst/>
          </a:prstGeom>
          <a:solidFill>
            <a:schemeClr val="bg2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altLang="zh-CN" sz="2400" b="1" strike="noStrike" noProof="1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PRESENTATION LAYER</a:t>
            </a:r>
            <a:endParaRPr lang="zh-CN" altLang="en-US" sz="2400" b="1" strike="noStrike" noProof="1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文本框 25">
            <a:extLst>
              <a:ext uri="{FF2B5EF4-FFF2-40B4-BE49-F238E27FC236}">
                <a16:creationId xmlns:a16="http://schemas.microsoft.com/office/drawing/2014/main" id="{6AB450CE-00F9-3A0A-649F-B92165D259A7}"/>
              </a:ext>
            </a:extLst>
          </p:cNvPr>
          <p:cNvSpPr txBox="1"/>
          <p:nvPr/>
        </p:nvSpPr>
        <p:spPr>
          <a:xfrm>
            <a:off x="4125116" y="1634695"/>
            <a:ext cx="4503786" cy="960818"/>
          </a:xfrm>
          <a:prstGeom prst="rect">
            <a:avLst/>
          </a:prstGeom>
          <a:noFill/>
        </p:spPr>
        <p:txBody>
          <a:bodyPr wrap="square" lIns="128566" tIns="64283" rIns="128566" bIns="64283" rtlCol="0">
            <a:spAutoFit/>
          </a:bodyPr>
          <a:lstStyle/>
          <a:p>
            <a:pPr algn="ctr" defTabSz="1282700">
              <a:spcBef>
                <a:spcPct val="20000"/>
              </a:spcBef>
              <a:defRPr/>
            </a:pPr>
            <a:r>
              <a:rPr lang="en-US" dirty="0" err="1">
                <a:solidFill>
                  <a:schemeClr val="bg1"/>
                </a:solidFill>
                <a:latin typeface="+mn-lt"/>
              </a:rPr>
              <a:t>Tìm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hiểu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cách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có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thể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tách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xử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lí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để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quản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lý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tương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tác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của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người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dùng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khỏi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giao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diện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người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dùng</a:t>
            </a:r>
            <a:endParaRPr lang="en-US" altLang="zh-CN" sz="1100" dirty="0">
              <a:solidFill>
                <a:schemeClr val="bg1"/>
              </a:solidFill>
              <a:latin typeface="+mn-lt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32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2" grpId="0"/>
      <p:bldP spid="24" grpId="0"/>
      <p:bldP spid="28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5"/>
          <p:cNvSpPr/>
          <p:nvPr/>
        </p:nvSpPr>
        <p:spPr>
          <a:xfrm rot="21558471">
            <a:off x="4586639" y="3574805"/>
            <a:ext cx="3458481" cy="3588869"/>
          </a:xfrm>
          <a:custGeom>
            <a:avLst/>
            <a:gdLst/>
            <a:ahLst/>
            <a:cxnLst>
              <a:cxn ang="0">
                <a:pos x="1439048" y="1493224"/>
              </a:cxn>
              <a:cxn ang="0">
                <a:pos x="1439048" y="1493224"/>
              </a:cxn>
              <a:cxn ang="0">
                <a:pos x="1439048" y="1493224"/>
              </a:cxn>
              <a:cxn ang="0">
                <a:pos x="1439048" y="1493224"/>
              </a:cxn>
            </a:cxnLst>
            <a:rect l="0" t="0" r="0" b="0"/>
            <a:pathLst>
              <a:path w="21600" h="21600">
                <a:moveTo>
                  <a:pt x="15608" y="8670"/>
                </a:moveTo>
                <a:cubicBezTo>
                  <a:pt x="21599" y="8670"/>
                  <a:pt x="21599" y="8670"/>
                  <a:pt x="21599" y="8670"/>
                </a:cubicBezTo>
                <a:cubicBezTo>
                  <a:pt x="20496" y="4411"/>
                  <a:pt x="16554" y="1064"/>
                  <a:pt x="11982" y="608"/>
                </a:cubicBezTo>
                <a:cubicBezTo>
                  <a:pt x="11667" y="304"/>
                  <a:pt x="11351" y="0"/>
                  <a:pt x="10878" y="0"/>
                </a:cubicBezTo>
                <a:cubicBezTo>
                  <a:pt x="10405" y="0"/>
                  <a:pt x="10090" y="304"/>
                  <a:pt x="9775" y="608"/>
                </a:cubicBezTo>
                <a:cubicBezTo>
                  <a:pt x="5045" y="1064"/>
                  <a:pt x="1103" y="4259"/>
                  <a:pt x="0" y="8670"/>
                </a:cubicBezTo>
                <a:cubicBezTo>
                  <a:pt x="6148" y="8670"/>
                  <a:pt x="6148" y="8670"/>
                  <a:pt x="6148" y="8670"/>
                </a:cubicBezTo>
                <a:cubicBezTo>
                  <a:pt x="6148" y="3650"/>
                  <a:pt x="9144" y="1216"/>
                  <a:pt x="9775" y="760"/>
                </a:cubicBezTo>
                <a:cubicBezTo>
                  <a:pt x="9775" y="760"/>
                  <a:pt x="9775" y="760"/>
                  <a:pt x="9775" y="912"/>
                </a:cubicBezTo>
                <a:cubicBezTo>
                  <a:pt x="6464" y="4867"/>
                  <a:pt x="6937" y="8670"/>
                  <a:pt x="6937" y="8670"/>
                </a:cubicBezTo>
                <a:cubicBezTo>
                  <a:pt x="10090" y="8670"/>
                  <a:pt x="10090" y="8670"/>
                  <a:pt x="10090" y="8670"/>
                </a:cubicBezTo>
                <a:cubicBezTo>
                  <a:pt x="10090" y="18709"/>
                  <a:pt x="10090" y="18709"/>
                  <a:pt x="10090" y="18709"/>
                </a:cubicBezTo>
                <a:cubicBezTo>
                  <a:pt x="10090" y="19014"/>
                  <a:pt x="10090" y="19014"/>
                  <a:pt x="10090" y="19014"/>
                </a:cubicBezTo>
                <a:cubicBezTo>
                  <a:pt x="10090" y="19774"/>
                  <a:pt x="10090" y="19774"/>
                  <a:pt x="10090" y="19774"/>
                </a:cubicBezTo>
                <a:cubicBezTo>
                  <a:pt x="10090" y="20839"/>
                  <a:pt x="10878" y="21599"/>
                  <a:pt x="11982" y="21599"/>
                </a:cubicBezTo>
                <a:cubicBezTo>
                  <a:pt x="12928" y="21599"/>
                  <a:pt x="13874" y="20839"/>
                  <a:pt x="13874" y="19774"/>
                </a:cubicBezTo>
                <a:cubicBezTo>
                  <a:pt x="13874" y="19014"/>
                  <a:pt x="13874" y="19014"/>
                  <a:pt x="13874" y="19014"/>
                </a:cubicBezTo>
                <a:cubicBezTo>
                  <a:pt x="12455" y="19014"/>
                  <a:pt x="12455" y="19014"/>
                  <a:pt x="12455" y="19014"/>
                </a:cubicBezTo>
                <a:cubicBezTo>
                  <a:pt x="12455" y="19318"/>
                  <a:pt x="12455" y="19318"/>
                  <a:pt x="12455" y="19318"/>
                </a:cubicBezTo>
                <a:cubicBezTo>
                  <a:pt x="12455" y="19774"/>
                  <a:pt x="12455" y="19774"/>
                  <a:pt x="12455" y="19774"/>
                </a:cubicBezTo>
                <a:cubicBezTo>
                  <a:pt x="12455" y="20078"/>
                  <a:pt x="12297" y="20383"/>
                  <a:pt x="11982" y="20383"/>
                </a:cubicBezTo>
                <a:cubicBezTo>
                  <a:pt x="11667" y="20383"/>
                  <a:pt x="11351" y="20078"/>
                  <a:pt x="11351" y="19774"/>
                </a:cubicBezTo>
                <a:cubicBezTo>
                  <a:pt x="11351" y="19318"/>
                  <a:pt x="11351" y="19318"/>
                  <a:pt x="11351" y="19318"/>
                </a:cubicBezTo>
                <a:cubicBezTo>
                  <a:pt x="11351" y="19014"/>
                  <a:pt x="11351" y="19014"/>
                  <a:pt x="11351" y="19014"/>
                </a:cubicBezTo>
                <a:cubicBezTo>
                  <a:pt x="11351" y="17036"/>
                  <a:pt x="11351" y="17036"/>
                  <a:pt x="11351" y="17036"/>
                </a:cubicBezTo>
                <a:cubicBezTo>
                  <a:pt x="11351" y="8670"/>
                  <a:pt x="11351" y="8670"/>
                  <a:pt x="11351" y="8670"/>
                </a:cubicBezTo>
                <a:cubicBezTo>
                  <a:pt x="14820" y="8670"/>
                  <a:pt x="14820" y="8670"/>
                  <a:pt x="14820" y="8670"/>
                </a:cubicBezTo>
                <a:cubicBezTo>
                  <a:pt x="14820" y="8670"/>
                  <a:pt x="15293" y="4867"/>
                  <a:pt x="11982" y="912"/>
                </a:cubicBezTo>
                <a:cubicBezTo>
                  <a:pt x="11982" y="760"/>
                  <a:pt x="11982" y="760"/>
                  <a:pt x="11982" y="760"/>
                </a:cubicBezTo>
                <a:cubicBezTo>
                  <a:pt x="12613" y="1216"/>
                  <a:pt x="15608" y="3650"/>
                  <a:pt x="15608" y="8670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txBody>
          <a:bodyPr lIns="128566" tIns="64283" rIns="128566" bIns="64283"/>
          <a:lstStyle/>
          <a:p>
            <a:endParaRPr lang="zh-CN" altLang="en-US" sz="140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" name="组合 4"/>
          <p:cNvGrpSpPr/>
          <p:nvPr/>
        </p:nvGrpSpPr>
        <p:grpSpPr>
          <a:xfrm>
            <a:off x="3407873" y="4391829"/>
            <a:ext cx="708438" cy="709871"/>
            <a:chOff x="5202" y="5131"/>
            <a:chExt cx="1058" cy="1060"/>
          </a:xfrm>
        </p:grpSpPr>
        <p:sp>
          <p:nvSpPr>
            <p:cNvPr id="6" name="Freeform 12"/>
            <p:cNvSpPr/>
            <p:nvPr/>
          </p:nvSpPr>
          <p:spPr>
            <a:xfrm>
              <a:off x="5202" y="5131"/>
              <a:ext cx="1058" cy="1061"/>
            </a:xfrm>
            <a:custGeom>
              <a:avLst/>
              <a:gdLst>
                <a:gd name="txL" fmla="*/ 0 w 271"/>
                <a:gd name="txT" fmla="*/ 0 h 271"/>
                <a:gd name="txR" fmla="*/ 271 w 271"/>
                <a:gd name="txB" fmla="*/ 271 h 271"/>
              </a:gdLst>
              <a:ahLst/>
              <a:cxnLst>
                <a:cxn ang="0">
                  <a:pos x="104722" y="74794"/>
                </a:cxn>
                <a:cxn ang="0">
                  <a:pos x="406465" y="103287"/>
                </a:cxn>
                <a:cxn ang="0">
                  <a:pos x="378066" y="406025"/>
                </a:cxn>
                <a:cxn ang="0">
                  <a:pos x="76323" y="377532"/>
                </a:cxn>
                <a:cxn ang="0">
                  <a:pos x="104722" y="74794"/>
                </a:cxn>
              </a:cxnLst>
              <a:rect l="txL" t="txT" r="txR" b="txB"/>
              <a:pathLst>
                <a:path w="271" h="271">
                  <a:moveTo>
                    <a:pt x="59" y="42"/>
                  </a:moveTo>
                  <a:cubicBezTo>
                    <a:pt x="110" y="0"/>
                    <a:pt x="186" y="7"/>
                    <a:pt x="229" y="58"/>
                  </a:cubicBezTo>
                  <a:cubicBezTo>
                    <a:pt x="271" y="110"/>
                    <a:pt x="264" y="186"/>
                    <a:pt x="213" y="228"/>
                  </a:cubicBezTo>
                  <a:cubicBezTo>
                    <a:pt x="161" y="271"/>
                    <a:pt x="85" y="264"/>
                    <a:pt x="43" y="212"/>
                  </a:cubicBezTo>
                  <a:cubicBezTo>
                    <a:pt x="0" y="161"/>
                    <a:pt x="7" y="85"/>
                    <a:pt x="59" y="4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Freeform 43"/>
            <p:cNvSpPr/>
            <p:nvPr/>
          </p:nvSpPr>
          <p:spPr>
            <a:xfrm>
              <a:off x="5394" y="5396"/>
              <a:ext cx="628" cy="562"/>
            </a:xfrm>
            <a:custGeom>
              <a:avLst/>
              <a:gdLst>
                <a:gd name="txL" fmla="*/ 0 w 161"/>
                <a:gd name="txT" fmla="*/ 0 h 144"/>
                <a:gd name="txR" fmla="*/ 161 w 161"/>
                <a:gd name="txB" fmla="*/ 144 h 144"/>
              </a:gdLst>
              <a:ahLst/>
              <a:cxnLst>
                <a:cxn ang="0">
                  <a:pos x="141988" y="55022"/>
                </a:cxn>
                <a:cxn ang="0">
                  <a:pos x="70994" y="1775"/>
                </a:cxn>
                <a:cxn ang="0">
                  <a:pos x="5325" y="88746"/>
                </a:cxn>
                <a:cxn ang="0">
                  <a:pos x="140213" y="255588"/>
                </a:cxn>
                <a:cxn ang="0">
                  <a:pos x="280425" y="90521"/>
                </a:cxn>
                <a:cxn ang="0">
                  <a:pos x="214756" y="3550"/>
                </a:cxn>
                <a:cxn ang="0">
                  <a:pos x="141988" y="55022"/>
                </a:cxn>
              </a:cxnLst>
              <a:rect l="txL" t="txT" r="txR" b="txB"/>
              <a:pathLst>
                <a:path w="161" h="144">
                  <a:moveTo>
                    <a:pt x="80" y="31"/>
                  </a:moveTo>
                  <a:cubicBezTo>
                    <a:pt x="73" y="11"/>
                    <a:pt x="60" y="0"/>
                    <a:pt x="40" y="1"/>
                  </a:cubicBezTo>
                  <a:cubicBezTo>
                    <a:pt x="11" y="3"/>
                    <a:pt x="0" y="23"/>
                    <a:pt x="3" y="50"/>
                  </a:cubicBezTo>
                  <a:cubicBezTo>
                    <a:pt x="6" y="83"/>
                    <a:pt x="49" y="103"/>
                    <a:pt x="79" y="144"/>
                  </a:cubicBezTo>
                  <a:cubicBezTo>
                    <a:pt x="110" y="103"/>
                    <a:pt x="154" y="84"/>
                    <a:pt x="158" y="51"/>
                  </a:cubicBezTo>
                  <a:cubicBezTo>
                    <a:pt x="161" y="24"/>
                    <a:pt x="150" y="4"/>
                    <a:pt x="121" y="2"/>
                  </a:cubicBezTo>
                  <a:cubicBezTo>
                    <a:pt x="101" y="0"/>
                    <a:pt x="89" y="11"/>
                    <a:pt x="80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7"/>
          <p:cNvGrpSpPr/>
          <p:nvPr/>
        </p:nvGrpSpPr>
        <p:grpSpPr>
          <a:xfrm>
            <a:off x="8353153" y="4332481"/>
            <a:ext cx="712454" cy="712549"/>
            <a:chOff x="9978" y="7833"/>
            <a:chExt cx="1064" cy="1064"/>
          </a:xfrm>
        </p:grpSpPr>
        <p:sp>
          <p:nvSpPr>
            <p:cNvPr id="9" name="Freeform 18"/>
            <p:cNvSpPr/>
            <p:nvPr/>
          </p:nvSpPr>
          <p:spPr>
            <a:xfrm>
              <a:off x="9978" y="7833"/>
              <a:ext cx="1065" cy="1065"/>
            </a:xfrm>
            <a:custGeom>
              <a:avLst/>
              <a:gdLst>
                <a:gd name="txL" fmla="*/ 0 w 273"/>
                <a:gd name="txT" fmla="*/ 0 h 273"/>
                <a:gd name="txR" fmla="*/ 273 w 273"/>
                <a:gd name="txB" fmla="*/ 273 h 273"/>
              </a:gdLst>
              <a:ahLst/>
              <a:cxnLst>
                <a:cxn ang="0">
                  <a:pos x="168490" y="443396"/>
                </a:cxn>
                <a:cxn ang="0">
                  <a:pos x="40792" y="168490"/>
                </a:cxn>
                <a:cxn ang="0">
                  <a:pos x="317471" y="40792"/>
                </a:cxn>
                <a:cxn ang="0">
                  <a:pos x="443396" y="317471"/>
                </a:cxn>
                <a:cxn ang="0">
                  <a:pos x="168490" y="443396"/>
                </a:cxn>
              </a:cxnLst>
              <a:rect l="txL" t="txT" r="txR" b="txB"/>
              <a:pathLst>
                <a:path w="273" h="273">
                  <a:moveTo>
                    <a:pt x="95" y="250"/>
                  </a:moveTo>
                  <a:cubicBezTo>
                    <a:pt x="32" y="227"/>
                    <a:pt x="0" y="157"/>
                    <a:pt x="23" y="95"/>
                  </a:cubicBezTo>
                  <a:cubicBezTo>
                    <a:pt x="47" y="32"/>
                    <a:pt x="116" y="0"/>
                    <a:pt x="179" y="23"/>
                  </a:cubicBezTo>
                  <a:cubicBezTo>
                    <a:pt x="241" y="47"/>
                    <a:pt x="273" y="116"/>
                    <a:pt x="250" y="179"/>
                  </a:cubicBezTo>
                  <a:cubicBezTo>
                    <a:pt x="227" y="241"/>
                    <a:pt x="157" y="273"/>
                    <a:pt x="95" y="250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Freeform 53"/>
            <p:cNvSpPr/>
            <p:nvPr/>
          </p:nvSpPr>
          <p:spPr>
            <a:xfrm>
              <a:off x="10251" y="8102"/>
              <a:ext cx="478" cy="321"/>
            </a:xfrm>
            <a:custGeom>
              <a:avLst/>
              <a:gdLst>
                <a:gd name="txL" fmla="*/ 0 w 123"/>
                <a:gd name="txT" fmla="*/ 0 h 82"/>
                <a:gd name="txR" fmla="*/ 123 w 123"/>
                <a:gd name="txB" fmla="*/ 82 h 82"/>
              </a:gdLst>
              <a:ahLst/>
              <a:cxnLst>
                <a:cxn ang="0">
                  <a:pos x="205111" y="46309"/>
                </a:cxn>
                <a:cxn ang="0">
                  <a:pos x="38900" y="46309"/>
                </a:cxn>
                <a:cxn ang="0">
                  <a:pos x="5305" y="146050"/>
                </a:cxn>
                <a:cxn ang="0">
                  <a:pos x="31828" y="94398"/>
                </a:cxn>
                <a:cxn ang="0">
                  <a:pos x="166210" y="85493"/>
                </a:cxn>
                <a:cxn ang="0">
                  <a:pos x="152065" y="99741"/>
                </a:cxn>
                <a:cxn ang="0">
                  <a:pos x="217488" y="99741"/>
                </a:cxn>
                <a:cxn ang="0">
                  <a:pos x="217488" y="32060"/>
                </a:cxn>
                <a:cxn ang="0">
                  <a:pos x="205111" y="46309"/>
                </a:cxn>
              </a:cxnLst>
              <a:rect l="txL" t="txT" r="txR" b="txB"/>
              <a:pathLst>
                <a:path w="123" h="82">
                  <a:moveTo>
                    <a:pt x="116" y="26"/>
                  </a:moveTo>
                  <a:cubicBezTo>
                    <a:pt x="90" y="0"/>
                    <a:pt x="48" y="0"/>
                    <a:pt x="22" y="26"/>
                  </a:cubicBezTo>
                  <a:cubicBezTo>
                    <a:pt x="7" y="41"/>
                    <a:pt x="0" y="62"/>
                    <a:pt x="3" y="82"/>
                  </a:cubicBezTo>
                  <a:cubicBezTo>
                    <a:pt x="5" y="71"/>
                    <a:pt x="10" y="61"/>
                    <a:pt x="18" y="53"/>
                  </a:cubicBezTo>
                  <a:cubicBezTo>
                    <a:pt x="39" y="33"/>
                    <a:pt x="71" y="31"/>
                    <a:pt x="94" y="48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123" y="56"/>
                    <a:pt x="123" y="56"/>
                    <a:pt x="123" y="56"/>
                  </a:cubicBezTo>
                  <a:cubicBezTo>
                    <a:pt x="123" y="18"/>
                    <a:pt x="123" y="18"/>
                    <a:pt x="123" y="18"/>
                  </a:cubicBezTo>
                  <a:lnTo>
                    <a:pt x="116" y="2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Freeform 54"/>
            <p:cNvSpPr/>
            <p:nvPr/>
          </p:nvSpPr>
          <p:spPr>
            <a:xfrm>
              <a:off x="10303" y="8357"/>
              <a:ext cx="478" cy="318"/>
            </a:xfrm>
            <a:custGeom>
              <a:avLst/>
              <a:gdLst>
                <a:gd name="txL" fmla="*/ 0 w 123"/>
                <a:gd name="txT" fmla="*/ 0 h 81"/>
                <a:gd name="txR" fmla="*/ 123 w 123"/>
                <a:gd name="txB" fmla="*/ 81 h 81"/>
              </a:gdLst>
              <a:ahLst/>
              <a:cxnLst>
                <a:cxn ang="0">
                  <a:pos x="14145" y="98092"/>
                </a:cxn>
                <a:cxn ang="0">
                  <a:pos x="180355" y="98092"/>
                </a:cxn>
                <a:cxn ang="0">
                  <a:pos x="213951" y="0"/>
                </a:cxn>
                <a:cxn ang="0">
                  <a:pos x="185660" y="49938"/>
                </a:cxn>
                <a:cxn ang="0">
                  <a:pos x="53046" y="58855"/>
                </a:cxn>
                <a:cxn ang="0">
                  <a:pos x="67191" y="44587"/>
                </a:cxn>
                <a:cxn ang="0">
                  <a:pos x="0" y="44587"/>
                </a:cxn>
                <a:cxn ang="0">
                  <a:pos x="0" y="112360"/>
                </a:cxn>
                <a:cxn ang="0">
                  <a:pos x="14145" y="98092"/>
                </a:cxn>
              </a:cxnLst>
              <a:rect l="txL" t="txT" r="txR" b="txB"/>
              <a:pathLst>
                <a:path w="123" h="81">
                  <a:moveTo>
                    <a:pt x="8" y="55"/>
                  </a:moveTo>
                  <a:cubicBezTo>
                    <a:pt x="34" y="81"/>
                    <a:pt x="76" y="81"/>
                    <a:pt x="102" y="55"/>
                  </a:cubicBezTo>
                  <a:cubicBezTo>
                    <a:pt x="117" y="40"/>
                    <a:pt x="123" y="19"/>
                    <a:pt x="121" y="0"/>
                  </a:cubicBezTo>
                  <a:cubicBezTo>
                    <a:pt x="118" y="10"/>
                    <a:pt x="113" y="20"/>
                    <a:pt x="105" y="28"/>
                  </a:cubicBezTo>
                  <a:cubicBezTo>
                    <a:pt x="85" y="48"/>
                    <a:pt x="52" y="50"/>
                    <a:pt x="30" y="33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63"/>
                    <a:pt x="0" y="63"/>
                    <a:pt x="0" y="63"/>
                  </a:cubicBezTo>
                  <a:lnTo>
                    <a:pt x="8" y="5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" name="组合 11"/>
          <p:cNvGrpSpPr/>
          <p:nvPr/>
        </p:nvGrpSpPr>
        <p:grpSpPr>
          <a:xfrm>
            <a:off x="5933204" y="2505575"/>
            <a:ext cx="709776" cy="705854"/>
            <a:chOff x="8470" y="2554"/>
            <a:chExt cx="1060" cy="1054"/>
          </a:xfrm>
        </p:grpSpPr>
        <p:sp>
          <p:nvSpPr>
            <p:cNvPr id="13" name="Freeform 8"/>
            <p:cNvSpPr/>
            <p:nvPr/>
          </p:nvSpPr>
          <p:spPr>
            <a:xfrm>
              <a:off x="8470" y="2554"/>
              <a:ext cx="1061" cy="1054"/>
            </a:xfrm>
            <a:custGeom>
              <a:avLst/>
              <a:gdLst>
                <a:gd name="txL" fmla="*/ 0 w 271"/>
                <a:gd name="txT" fmla="*/ 0 h 271"/>
                <a:gd name="txR" fmla="*/ 271 w 271"/>
                <a:gd name="txB" fmla="*/ 271 h 271"/>
              </a:gdLst>
              <a:ahLst/>
              <a:cxnLst>
                <a:cxn ang="0">
                  <a:pos x="381094" y="77840"/>
                </a:cxn>
                <a:cxn ang="0">
                  <a:pos x="406025" y="378587"/>
                </a:cxn>
                <a:cxn ang="0">
                  <a:pos x="101506" y="403354"/>
                </a:cxn>
                <a:cxn ang="0">
                  <a:pos x="78356" y="100838"/>
                </a:cxn>
                <a:cxn ang="0">
                  <a:pos x="381094" y="77840"/>
                </a:cxn>
              </a:cxnLst>
              <a:rect l="txL" t="txT" r="txR" b="txB"/>
              <a:pathLst>
                <a:path w="271" h="271">
                  <a:moveTo>
                    <a:pt x="214" y="44"/>
                  </a:moveTo>
                  <a:cubicBezTo>
                    <a:pt x="265" y="87"/>
                    <a:pt x="271" y="163"/>
                    <a:pt x="228" y="214"/>
                  </a:cubicBezTo>
                  <a:cubicBezTo>
                    <a:pt x="184" y="265"/>
                    <a:pt x="108" y="271"/>
                    <a:pt x="57" y="228"/>
                  </a:cubicBezTo>
                  <a:cubicBezTo>
                    <a:pt x="7" y="184"/>
                    <a:pt x="0" y="108"/>
                    <a:pt x="44" y="57"/>
                  </a:cubicBezTo>
                  <a:cubicBezTo>
                    <a:pt x="87" y="7"/>
                    <a:pt x="163" y="0"/>
                    <a:pt x="214" y="44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Freeform 87"/>
            <p:cNvSpPr>
              <a:spLocks noEditPoints="1"/>
            </p:cNvSpPr>
            <p:nvPr/>
          </p:nvSpPr>
          <p:spPr>
            <a:xfrm>
              <a:off x="8669" y="2847"/>
              <a:ext cx="712" cy="468"/>
            </a:xfrm>
            <a:custGeom>
              <a:avLst/>
              <a:gdLst>
                <a:gd name="txL" fmla="*/ 0 w 162"/>
                <a:gd name="txT" fmla="*/ 0 h 106"/>
                <a:gd name="txR" fmla="*/ 162 w 162"/>
                <a:gd name="txB" fmla="*/ 106 h 106"/>
              </a:gdLst>
              <a:ahLst/>
              <a:cxnLst>
                <a:cxn ang="0">
                  <a:pos x="323850" y="24082"/>
                </a:cxn>
                <a:cxn ang="0">
                  <a:pos x="173919" y="0"/>
                </a:cxn>
                <a:cxn ang="0">
                  <a:pos x="9995" y="24082"/>
                </a:cxn>
                <a:cxn ang="0">
                  <a:pos x="9995" y="110376"/>
                </a:cxn>
                <a:cxn ang="0">
                  <a:pos x="5997" y="120410"/>
                </a:cxn>
                <a:cxn ang="0">
                  <a:pos x="15993" y="132451"/>
                </a:cxn>
                <a:cxn ang="0">
                  <a:pos x="27987" y="120410"/>
                </a:cxn>
                <a:cxn ang="0">
                  <a:pos x="21990" y="110376"/>
                </a:cxn>
                <a:cxn ang="0">
                  <a:pos x="21990" y="56192"/>
                </a:cxn>
                <a:cxn ang="0">
                  <a:pos x="173919" y="78267"/>
                </a:cxn>
                <a:cxn ang="0">
                  <a:pos x="323850" y="54185"/>
                </a:cxn>
                <a:cxn ang="0">
                  <a:pos x="323850" y="24082"/>
                </a:cxn>
                <a:cxn ang="0">
                  <a:pos x="25988" y="136465"/>
                </a:cxn>
                <a:cxn ang="0">
                  <a:pos x="7996" y="136465"/>
                </a:cxn>
                <a:cxn ang="0">
                  <a:pos x="0" y="188643"/>
                </a:cxn>
                <a:cxn ang="0">
                  <a:pos x="5997" y="190650"/>
                </a:cxn>
                <a:cxn ang="0">
                  <a:pos x="7996" y="184629"/>
                </a:cxn>
                <a:cxn ang="0">
                  <a:pos x="7996" y="190650"/>
                </a:cxn>
                <a:cxn ang="0">
                  <a:pos x="17992" y="192657"/>
                </a:cxn>
                <a:cxn ang="0">
                  <a:pos x="19991" y="186636"/>
                </a:cxn>
                <a:cxn ang="0">
                  <a:pos x="21990" y="190650"/>
                </a:cxn>
                <a:cxn ang="0">
                  <a:pos x="23989" y="190650"/>
                </a:cxn>
                <a:cxn ang="0">
                  <a:pos x="25988" y="166568"/>
                </a:cxn>
                <a:cxn ang="0">
                  <a:pos x="27987" y="190650"/>
                </a:cxn>
                <a:cxn ang="0">
                  <a:pos x="33984" y="188643"/>
                </a:cxn>
                <a:cxn ang="0">
                  <a:pos x="25988" y="136465"/>
                </a:cxn>
                <a:cxn ang="0">
                  <a:pos x="59972" y="188643"/>
                </a:cxn>
                <a:cxn ang="0">
                  <a:pos x="59972" y="74253"/>
                </a:cxn>
                <a:cxn ang="0">
                  <a:pos x="173919" y="90308"/>
                </a:cxn>
                <a:cxn ang="0">
                  <a:pos x="281869" y="74253"/>
                </a:cxn>
                <a:cxn ang="0">
                  <a:pos x="281869" y="186636"/>
                </a:cxn>
                <a:cxn ang="0">
                  <a:pos x="171920" y="212725"/>
                </a:cxn>
                <a:cxn ang="0">
                  <a:pos x="59972" y="188643"/>
                </a:cxn>
              </a:cxnLst>
              <a:rect l="txL" t="txT" r="txR" b="txB"/>
              <a:pathLst>
                <a:path w="162" h="106">
                  <a:moveTo>
                    <a:pt x="162" y="12"/>
                  </a:moveTo>
                  <a:cubicBezTo>
                    <a:pt x="87" y="0"/>
                    <a:pt x="87" y="0"/>
                    <a:pt x="87" y="0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27"/>
                    <a:pt x="5" y="41"/>
                    <a:pt x="5" y="55"/>
                  </a:cubicBezTo>
                  <a:cubicBezTo>
                    <a:pt x="4" y="56"/>
                    <a:pt x="3" y="58"/>
                    <a:pt x="3" y="60"/>
                  </a:cubicBezTo>
                  <a:cubicBezTo>
                    <a:pt x="3" y="63"/>
                    <a:pt x="5" y="66"/>
                    <a:pt x="8" y="66"/>
                  </a:cubicBezTo>
                  <a:cubicBezTo>
                    <a:pt x="12" y="66"/>
                    <a:pt x="14" y="63"/>
                    <a:pt x="14" y="60"/>
                  </a:cubicBezTo>
                  <a:cubicBezTo>
                    <a:pt x="14" y="58"/>
                    <a:pt x="13" y="56"/>
                    <a:pt x="11" y="55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87" y="39"/>
                    <a:pt x="87" y="39"/>
                    <a:pt x="87" y="39"/>
                  </a:cubicBezTo>
                  <a:cubicBezTo>
                    <a:pt x="162" y="27"/>
                    <a:pt x="162" y="27"/>
                    <a:pt x="162" y="27"/>
                  </a:cubicBezTo>
                  <a:cubicBezTo>
                    <a:pt x="162" y="12"/>
                    <a:pt x="162" y="12"/>
                    <a:pt x="162" y="12"/>
                  </a:cubicBezTo>
                  <a:close/>
                  <a:moveTo>
                    <a:pt x="13" y="68"/>
                  </a:moveTo>
                  <a:cubicBezTo>
                    <a:pt x="10" y="69"/>
                    <a:pt x="7" y="69"/>
                    <a:pt x="4" y="68"/>
                  </a:cubicBezTo>
                  <a:cubicBezTo>
                    <a:pt x="3" y="77"/>
                    <a:pt x="1" y="85"/>
                    <a:pt x="0" y="94"/>
                  </a:cubicBezTo>
                  <a:cubicBezTo>
                    <a:pt x="1" y="94"/>
                    <a:pt x="2" y="94"/>
                    <a:pt x="3" y="95"/>
                  </a:cubicBezTo>
                  <a:cubicBezTo>
                    <a:pt x="4" y="92"/>
                    <a:pt x="4" y="92"/>
                    <a:pt x="4" y="92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6" y="95"/>
                    <a:pt x="8" y="96"/>
                    <a:pt x="9" y="96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5" y="94"/>
                    <a:pt x="16" y="94"/>
                    <a:pt x="17" y="94"/>
                  </a:cubicBezTo>
                  <a:cubicBezTo>
                    <a:pt x="16" y="85"/>
                    <a:pt x="14" y="77"/>
                    <a:pt x="13" y="68"/>
                  </a:cubicBezTo>
                  <a:close/>
                  <a:moveTo>
                    <a:pt x="30" y="94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141" y="37"/>
                    <a:pt x="141" y="37"/>
                    <a:pt x="141" y="37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22" y="93"/>
                    <a:pt x="104" y="98"/>
                    <a:pt x="86" y="106"/>
                  </a:cubicBezTo>
                  <a:cubicBezTo>
                    <a:pt x="68" y="97"/>
                    <a:pt x="49" y="94"/>
                    <a:pt x="30" y="94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组合 14"/>
          <p:cNvGrpSpPr/>
          <p:nvPr/>
        </p:nvGrpSpPr>
        <p:grpSpPr>
          <a:xfrm>
            <a:off x="4378793" y="2981459"/>
            <a:ext cx="633441" cy="636206"/>
            <a:chOff x="4704" y="4364"/>
            <a:chExt cx="946" cy="950"/>
          </a:xfrm>
        </p:grpSpPr>
        <p:sp>
          <p:nvSpPr>
            <p:cNvPr id="16" name="Freeform 10"/>
            <p:cNvSpPr/>
            <p:nvPr/>
          </p:nvSpPr>
          <p:spPr>
            <a:xfrm>
              <a:off x="4704" y="4364"/>
              <a:ext cx="946" cy="950"/>
            </a:xfrm>
            <a:custGeom>
              <a:avLst/>
              <a:gdLst>
                <a:gd name="txL" fmla="*/ 0 w 242"/>
                <a:gd name="txT" fmla="*/ 0 h 243"/>
                <a:gd name="txR" fmla="*/ 242 w 242"/>
                <a:gd name="txB" fmla="*/ 243 h 243"/>
              </a:gdLst>
              <a:ahLst/>
              <a:cxnLst>
                <a:cxn ang="0">
                  <a:pos x="216884" y="1777"/>
                </a:cxn>
                <a:cxn ang="0">
                  <a:pos x="430213" y="216788"/>
                </a:cxn>
                <a:cxn ang="0">
                  <a:pos x="213329" y="430023"/>
                </a:cxn>
                <a:cxn ang="0">
                  <a:pos x="0" y="215012"/>
                </a:cxn>
                <a:cxn ang="0">
                  <a:pos x="216884" y="1777"/>
                </a:cxn>
              </a:cxnLst>
              <a:rect l="txL" t="txT" r="txR" b="txB"/>
              <a:pathLst>
                <a:path w="242" h="243">
                  <a:moveTo>
                    <a:pt x="122" y="1"/>
                  </a:moveTo>
                  <a:cubicBezTo>
                    <a:pt x="188" y="1"/>
                    <a:pt x="242" y="56"/>
                    <a:pt x="242" y="122"/>
                  </a:cubicBezTo>
                  <a:cubicBezTo>
                    <a:pt x="241" y="189"/>
                    <a:pt x="187" y="243"/>
                    <a:pt x="120" y="242"/>
                  </a:cubicBezTo>
                  <a:cubicBezTo>
                    <a:pt x="53" y="242"/>
                    <a:pt x="0" y="188"/>
                    <a:pt x="0" y="121"/>
                  </a:cubicBezTo>
                  <a:cubicBezTo>
                    <a:pt x="1" y="54"/>
                    <a:pt x="55" y="0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Freeform 46"/>
            <p:cNvSpPr>
              <a:spLocks noEditPoints="1"/>
            </p:cNvSpPr>
            <p:nvPr/>
          </p:nvSpPr>
          <p:spPr>
            <a:xfrm>
              <a:off x="4994" y="4517"/>
              <a:ext cx="367" cy="642"/>
            </a:xfrm>
            <a:custGeom>
              <a:avLst/>
              <a:gdLst>
                <a:gd name="txL" fmla="*/ 0 w 94"/>
                <a:gd name="txT" fmla="*/ 0 h 165"/>
                <a:gd name="txR" fmla="*/ 94 w 94"/>
                <a:gd name="txB" fmla="*/ 165 h 165"/>
              </a:gdLst>
              <a:ahLst/>
              <a:cxnLst>
                <a:cxn ang="0">
                  <a:pos x="147181" y="0"/>
                </a:cxn>
                <a:cxn ang="0">
                  <a:pos x="17733" y="0"/>
                </a:cxn>
                <a:cxn ang="0">
                  <a:pos x="0" y="19473"/>
                </a:cxn>
                <a:cxn ang="0">
                  <a:pos x="0" y="272627"/>
                </a:cxn>
                <a:cxn ang="0">
                  <a:pos x="17733" y="292100"/>
                </a:cxn>
                <a:cxn ang="0">
                  <a:pos x="147181" y="292100"/>
                </a:cxn>
                <a:cxn ang="0">
                  <a:pos x="166687" y="272627"/>
                </a:cxn>
                <a:cxn ang="0">
                  <a:pos x="166687" y="19473"/>
                </a:cxn>
                <a:cxn ang="0">
                  <a:pos x="147181" y="0"/>
                </a:cxn>
                <a:cxn ang="0">
                  <a:pos x="56745" y="21244"/>
                </a:cxn>
                <a:cxn ang="0">
                  <a:pos x="109942" y="21244"/>
                </a:cxn>
                <a:cxn ang="0">
                  <a:pos x="109942" y="28325"/>
                </a:cxn>
                <a:cxn ang="0">
                  <a:pos x="56745" y="28325"/>
                </a:cxn>
                <a:cxn ang="0">
                  <a:pos x="56745" y="21244"/>
                </a:cxn>
                <a:cxn ang="0">
                  <a:pos x="83344" y="279708"/>
                </a:cxn>
                <a:cxn ang="0">
                  <a:pos x="72704" y="269086"/>
                </a:cxn>
                <a:cxn ang="0">
                  <a:pos x="83344" y="260235"/>
                </a:cxn>
                <a:cxn ang="0">
                  <a:pos x="93983" y="269086"/>
                </a:cxn>
                <a:cxn ang="0">
                  <a:pos x="83344" y="279708"/>
                </a:cxn>
                <a:cxn ang="0">
                  <a:pos x="154274" y="244302"/>
                </a:cxn>
                <a:cxn ang="0">
                  <a:pos x="12413" y="244302"/>
                </a:cxn>
                <a:cxn ang="0">
                  <a:pos x="12413" y="46028"/>
                </a:cxn>
                <a:cxn ang="0">
                  <a:pos x="154274" y="46028"/>
                </a:cxn>
                <a:cxn ang="0">
                  <a:pos x="154274" y="244302"/>
                </a:cxn>
              </a:cxnLst>
              <a:rect l="txL" t="txT" r="txR" b="txB"/>
              <a:pathLst>
                <a:path w="94" h="165">
                  <a:moveTo>
                    <a:pt x="83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60"/>
                    <a:pt x="5" y="165"/>
                    <a:pt x="10" y="165"/>
                  </a:cubicBezTo>
                  <a:cubicBezTo>
                    <a:pt x="83" y="165"/>
                    <a:pt x="83" y="165"/>
                    <a:pt x="83" y="165"/>
                  </a:cubicBezTo>
                  <a:cubicBezTo>
                    <a:pt x="89" y="165"/>
                    <a:pt x="94" y="160"/>
                    <a:pt x="94" y="154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5"/>
                    <a:pt x="89" y="0"/>
                    <a:pt x="83" y="0"/>
                  </a:cubicBezTo>
                  <a:close/>
                  <a:moveTo>
                    <a:pt x="32" y="12"/>
                  </a:moveTo>
                  <a:cubicBezTo>
                    <a:pt x="62" y="12"/>
                    <a:pt x="62" y="12"/>
                    <a:pt x="62" y="12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12"/>
                  </a:lnTo>
                  <a:close/>
                  <a:moveTo>
                    <a:pt x="47" y="158"/>
                  </a:moveTo>
                  <a:cubicBezTo>
                    <a:pt x="44" y="158"/>
                    <a:pt x="41" y="156"/>
                    <a:pt x="41" y="152"/>
                  </a:cubicBezTo>
                  <a:cubicBezTo>
                    <a:pt x="41" y="149"/>
                    <a:pt x="44" y="147"/>
                    <a:pt x="47" y="147"/>
                  </a:cubicBezTo>
                  <a:cubicBezTo>
                    <a:pt x="50" y="147"/>
                    <a:pt x="53" y="149"/>
                    <a:pt x="53" y="152"/>
                  </a:cubicBezTo>
                  <a:cubicBezTo>
                    <a:pt x="53" y="156"/>
                    <a:pt x="50" y="158"/>
                    <a:pt x="47" y="158"/>
                  </a:cubicBezTo>
                  <a:close/>
                  <a:moveTo>
                    <a:pt x="87" y="138"/>
                  </a:moveTo>
                  <a:cubicBezTo>
                    <a:pt x="7" y="138"/>
                    <a:pt x="7" y="138"/>
                    <a:pt x="7" y="138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87" y="26"/>
                    <a:pt x="87" y="26"/>
                    <a:pt x="87" y="26"/>
                  </a:cubicBezTo>
                  <a:lnTo>
                    <a:pt x="87" y="13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5" name="组合 17"/>
          <p:cNvGrpSpPr/>
          <p:nvPr/>
        </p:nvGrpSpPr>
        <p:grpSpPr>
          <a:xfrm>
            <a:off x="7542845" y="2976774"/>
            <a:ext cx="709107" cy="711880"/>
            <a:chOff x="4030" y="4930"/>
            <a:chExt cx="840" cy="843"/>
          </a:xfrm>
        </p:grpSpPr>
        <p:sp>
          <p:nvSpPr>
            <p:cNvPr id="19" name="Freeform 1819"/>
            <p:cNvSpPr/>
            <p:nvPr/>
          </p:nvSpPr>
          <p:spPr>
            <a:xfrm>
              <a:off x="4030" y="4930"/>
              <a:ext cx="840" cy="843"/>
            </a:xfrm>
            <a:custGeom>
              <a:avLst/>
              <a:gdLst>
                <a:gd name="txL" fmla="*/ 0 w 92"/>
                <a:gd name="txT" fmla="*/ 0 h 92"/>
                <a:gd name="txR" fmla="*/ 92 w 92"/>
                <a:gd name="txB" fmla="*/ 92 h 92"/>
              </a:gdLst>
              <a:ahLst/>
              <a:cxnLst>
                <a:cxn ang="0">
                  <a:pos x="382657" y="63966"/>
                </a:cxn>
                <a:cxn ang="0">
                  <a:pos x="469624" y="383796"/>
                </a:cxn>
                <a:cxn ang="0">
                  <a:pos x="150743" y="471022"/>
                </a:cxn>
                <a:cxn ang="0">
                  <a:pos x="69574" y="151192"/>
                </a:cxn>
                <a:cxn ang="0">
                  <a:pos x="382657" y="63966"/>
                </a:cxn>
              </a:cxnLst>
              <a:rect l="txL" t="txT" r="txR" b="txB"/>
              <a:pathLst>
                <a:path w="92" h="92">
                  <a:moveTo>
                    <a:pt x="66" y="11"/>
                  </a:moveTo>
                  <a:cubicBezTo>
                    <a:pt x="85" y="23"/>
                    <a:pt x="92" y="47"/>
                    <a:pt x="81" y="66"/>
                  </a:cubicBezTo>
                  <a:cubicBezTo>
                    <a:pt x="70" y="85"/>
                    <a:pt x="45" y="92"/>
                    <a:pt x="26" y="81"/>
                  </a:cubicBezTo>
                  <a:cubicBezTo>
                    <a:pt x="7" y="70"/>
                    <a:pt x="0" y="45"/>
                    <a:pt x="12" y="26"/>
                  </a:cubicBezTo>
                  <a:cubicBezTo>
                    <a:pt x="23" y="7"/>
                    <a:pt x="47" y="0"/>
                    <a:pt x="66" y="11"/>
                  </a:cubicBezTo>
                </a:path>
              </a:pathLst>
            </a:custGeom>
            <a:solidFill>
              <a:schemeClr val="accent4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稻壳儿小白白(http://dwz.cn/Wu2UP)"/>
            <p:cNvSpPr>
              <a:spLocks noEditPoints="1"/>
            </p:cNvSpPr>
            <p:nvPr/>
          </p:nvSpPr>
          <p:spPr>
            <a:xfrm>
              <a:off x="4214" y="5125"/>
              <a:ext cx="425" cy="425"/>
            </a:xfrm>
            <a:custGeom>
              <a:avLst/>
              <a:gdLst/>
              <a:ahLst/>
              <a:cxnLst>
                <a:cxn ang="0">
                  <a:pos x="1479576135" y="12226576"/>
                </a:cxn>
                <a:cxn ang="0">
                  <a:pos x="1455122931" y="0"/>
                </a:cxn>
                <a:cxn ang="0">
                  <a:pos x="1430665982" y="12226576"/>
                </a:cxn>
                <a:cxn ang="0">
                  <a:pos x="24456949" y="941543682"/>
                </a:cxn>
                <a:cxn ang="0">
                  <a:pos x="0" y="990457474"/>
                </a:cxn>
                <a:cxn ang="0">
                  <a:pos x="24456949" y="1027140945"/>
                </a:cxn>
                <a:cxn ang="0">
                  <a:pos x="391292460" y="1173874831"/>
                </a:cxn>
                <a:cxn ang="0">
                  <a:pos x="562483613" y="1479569178"/>
                </a:cxn>
                <a:cxn ang="0">
                  <a:pos x="611393766" y="1504026074"/>
                </a:cxn>
                <a:cxn ang="0">
                  <a:pos x="611393766" y="1504026074"/>
                </a:cxn>
                <a:cxn ang="0">
                  <a:pos x="648081062" y="1479569178"/>
                </a:cxn>
                <a:cxn ang="0">
                  <a:pos x="745901369" y="1308382141"/>
                </a:cxn>
                <a:cxn ang="0">
                  <a:pos x="1198334329" y="1491799499"/>
                </a:cxn>
                <a:cxn ang="0">
                  <a:pos x="1222791278" y="1504026074"/>
                </a:cxn>
                <a:cxn ang="0">
                  <a:pos x="1235017880" y="1491799499"/>
                </a:cxn>
                <a:cxn ang="0">
                  <a:pos x="1259474829" y="1455116027"/>
                </a:cxn>
                <a:cxn ang="0">
                  <a:pos x="1504033084" y="48910047"/>
                </a:cxn>
                <a:cxn ang="0">
                  <a:pos x="1479576135" y="12226576"/>
                </a:cxn>
                <a:cxn ang="0">
                  <a:pos x="146734204" y="978227154"/>
                </a:cxn>
                <a:cxn ang="0">
                  <a:pos x="1235017880" y="244557725"/>
                </a:cxn>
                <a:cxn ang="0">
                  <a:pos x="440206358" y="1088277568"/>
                </a:cxn>
                <a:cxn ang="0">
                  <a:pos x="427976011" y="1088277568"/>
                </a:cxn>
                <a:cxn ang="0">
                  <a:pos x="146734204" y="978227154"/>
                </a:cxn>
                <a:cxn ang="0">
                  <a:pos x="476889909" y="1124961039"/>
                </a:cxn>
                <a:cxn ang="0">
                  <a:pos x="476889909" y="1124961039"/>
                </a:cxn>
                <a:cxn ang="0">
                  <a:pos x="1369525482" y="171190782"/>
                </a:cxn>
                <a:cxn ang="0">
                  <a:pos x="611393766" y="1357292188"/>
                </a:cxn>
                <a:cxn ang="0">
                  <a:pos x="476889909" y="1124961039"/>
                </a:cxn>
                <a:cxn ang="0">
                  <a:pos x="1186107726" y="1381749084"/>
                </a:cxn>
                <a:cxn ang="0">
                  <a:pos x="782584920" y="1222784878"/>
                </a:cxn>
                <a:cxn ang="0">
                  <a:pos x="745901369" y="1222784878"/>
                </a:cxn>
                <a:cxn ang="0">
                  <a:pos x="1369525482" y="269014620"/>
                </a:cxn>
                <a:cxn ang="0">
                  <a:pos x="1186107726" y="1381749084"/>
                </a:cxn>
                <a:cxn ang="0">
                  <a:pos x="1186107726" y="1381749084"/>
                </a:cxn>
                <a:cxn ang="0">
                  <a:pos x="1186107726" y="1381749084"/>
                </a:cxn>
              </a:cxnLst>
              <a:rect l="0" t="0" r="0" b="0"/>
              <a:pathLst>
                <a:path w="123" h="123">
                  <a:moveTo>
                    <a:pt x="121" y="1"/>
                  </a:moveTo>
                  <a:cubicBezTo>
                    <a:pt x="120" y="0"/>
                    <a:pt x="119" y="0"/>
                    <a:pt x="119" y="0"/>
                  </a:cubicBezTo>
                  <a:cubicBezTo>
                    <a:pt x="118" y="0"/>
                    <a:pt x="117" y="0"/>
                    <a:pt x="117" y="1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0" y="78"/>
                    <a:pt x="0" y="79"/>
                    <a:pt x="0" y="81"/>
                  </a:cubicBezTo>
                  <a:cubicBezTo>
                    <a:pt x="0" y="82"/>
                    <a:pt x="1" y="83"/>
                    <a:pt x="2" y="84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46" y="121"/>
                    <a:pt x="46" y="121"/>
                    <a:pt x="46" y="121"/>
                  </a:cubicBezTo>
                  <a:cubicBezTo>
                    <a:pt x="47" y="122"/>
                    <a:pt x="48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1" y="123"/>
                    <a:pt x="52" y="122"/>
                    <a:pt x="53" y="12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99" y="123"/>
                    <a:pt x="99" y="123"/>
                    <a:pt x="100" y="123"/>
                  </a:cubicBezTo>
                  <a:cubicBezTo>
                    <a:pt x="100" y="123"/>
                    <a:pt x="101" y="122"/>
                    <a:pt x="101" y="122"/>
                  </a:cubicBezTo>
                  <a:cubicBezTo>
                    <a:pt x="102" y="122"/>
                    <a:pt x="103" y="121"/>
                    <a:pt x="103" y="119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3"/>
                    <a:pt x="122" y="1"/>
                    <a:pt x="121" y="1"/>
                  </a:cubicBezTo>
                  <a:close/>
                  <a:moveTo>
                    <a:pt x="12" y="80"/>
                  </a:moveTo>
                  <a:cubicBezTo>
                    <a:pt x="101" y="20"/>
                    <a:pt x="101" y="20"/>
                    <a:pt x="101" y="20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5" y="89"/>
                    <a:pt x="35" y="89"/>
                  </a:cubicBezTo>
                  <a:lnTo>
                    <a:pt x="12" y="80"/>
                  </a:lnTo>
                  <a:close/>
                  <a:moveTo>
                    <a:pt x="39" y="92"/>
                  </a:moveTo>
                  <a:cubicBezTo>
                    <a:pt x="39" y="92"/>
                    <a:pt x="39" y="92"/>
                    <a:pt x="39" y="92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50" y="111"/>
                    <a:pt x="50" y="111"/>
                    <a:pt x="50" y="111"/>
                  </a:cubicBezTo>
                  <a:lnTo>
                    <a:pt x="39" y="92"/>
                  </a:lnTo>
                  <a:close/>
                  <a:moveTo>
                    <a:pt x="97" y="113"/>
                  </a:moveTo>
                  <a:cubicBezTo>
                    <a:pt x="64" y="100"/>
                    <a:pt x="64" y="100"/>
                    <a:pt x="64" y="100"/>
                  </a:cubicBezTo>
                  <a:cubicBezTo>
                    <a:pt x="63" y="100"/>
                    <a:pt x="62" y="100"/>
                    <a:pt x="61" y="100"/>
                  </a:cubicBezTo>
                  <a:cubicBezTo>
                    <a:pt x="112" y="22"/>
                    <a:pt x="112" y="22"/>
                    <a:pt x="112" y="22"/>
                  </a:cubicBezTo>
                  <a:lnTo>
                    <a:pt x="97" y="113"/>
                  </a:lnTo>
                  <a:close/>
                  <a:moveTo>
                    <a:pt x="97" y="113"/>
                  </a:moveTo>
                  <a:cubicBezTo>
                    <a:pt x="97" y="113"/>
                    <a:pt x="97" y="113"/>
                    <a:pt x="97" y="113"/>
                  </a:cubicBez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245787" y="4332481"/>
            <a:ext cx="3053276" cy="1514816"/>
          </a:xfrm>
          <a:prstGeom prst="rect">
            <a:avLst/>
          </a:prstGeom>
          <a:noFill/>
        </p:spPr>
        <p:txBody>
          <a:bodyPr wrap="square" lIns="128566" tIns="64283" rIns="128566" bIns="64283" rtlCol="0">
            <a:spAutoFit/>
          </a:bodyPr>
          <a:lstStyle/>
          <a:p>
            <a:pPr defTabSz="1282700">
              <a:spcBef>
                <a:spcPct val="20000"/>
              </a:spcBef>
              <a:defRPr/>
            </a:pPr>
            <a:r>
              <a:rPr lang="en-US" dirty="0" err="1">
                <a:solidFill>
                  <a:schemeClr val="bg1"/>
                </a:solidFill>
                <a:latin typeface="+mn-lt"/>
              </a:rPr>
              <a:t>Nếu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ứng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dụng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có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khối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lượng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lớn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dữ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liệu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trạng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thái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hãy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xem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xét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sử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dụng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cơ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chế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dựa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trên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đĩa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cục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bộ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để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lưu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trữ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nó</a:t>
            </a:r>
            <a:endParaRPr lang="en-US" altLang="zh-CN" sz="1405" dirty="0">
              <a:solidFill>
                <a:schemeClr val="bg1"/>
              </a:solidFill>
              <a:latin typeface="+mn-lt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407280" y="2246986"/>
            <a:ext cx="3005434" cy="1847215"/>
          </a:xfrm>
          <a:prstGeom prst="rect">
            <a:avLst/>
          </a:prstGeom>
          <a:noFill/>
        </p:spPr>
        <p:txBody>
          <a:bodyPr wrap="square" lIns="128566" tIns="64283" rIns="128566" bIns="64283" rtlCol="0">
            <a:spAutoFit/>
          </a:bodyPr>
          <a:lstStyle/>
          <a:p>
            <a:pPr algn="r" defTabSz="1282700">
              <a:spcBef>
                <a:spcPct val="2000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Khi </a:t>
            </a:r>
            <a:r>
              <a:rPr lang="en-US" dirty="0" err="1">
                <a:solidFill>
                  <a:schemeClr val="bg1"/>
                </a:solidFill>
              </a:rPr>
              <a:t>lưu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trữ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dữ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liệu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nhạy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cảm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hãy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đảm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bảo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rằng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bạn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thực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hiện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mức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độ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bảo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vệ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thích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hợp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bằng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cách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sử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dụng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mã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hóa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và</a:t>
            </a:r>
            <a:r>
              <a:rPr lang="en-US" dirty="0">
                <a:solidFill>
                  <a:schemeClr val="bg1"/>
                </a:solidFill>
              </a:rPr>
              <a:t> / </a:t>
            </a:r>
            <a:r>
              <a:rPr lang="en-US" dirty="0" err="1">
                <a:solidFill>
                  <a:schemeClr val="bg1"/>
                </a:solidFill>
              </a:rPr>
              <a:t>hoặc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chữ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ký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số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algn="r" defTabSz="1282700">
              <a:spcBef>
                <a:spcPct val="20000"/>
              </a:spcBef>
              <a:defRPr/>
            </a:pPr>
            <a:r>
              <a:rPr lang="en-US" dirty="0"/>
              <a:t>.</a:t>
            </a:r>
            <a:endParaRPr lang="en-US" altLang="zh-CN" sz="1405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47622" y="2326514"/>
            <a:ext cx="3350065" cy="1514816"/>
          </a:xfrm>
          <a:prstGeom prst="rect">
            <a:avLst/>
          </a:prstGeom>
          <a:noFill/>
        </p:spPr>
        <p:txBody>
          <a:bodyPr wrap="square" lIns="128566" tIns="64283" rIns="128566" bIns="64283" rtlCol="0">
            <a:spAutoFit/>
          </a:bodyPr>
          <a:lstStyle/>
          <a:p>
            <a:pPr algn="ctr" defTabSz="1282700">
              <a:spcBef>
                <a:spcPct val="20000"/>
              </a:spcBef>
              <a:defRPr/>
            </a:pPr>
            <a:r>
              <a:rPr lang="en-US" dirty="0" err="1">
                <a:solidFill>
                  <a:schemeClr val="bg1"/>
                </a:solidFill>
                <a:latin typeface="+mn-lt"/>
              </a:rPr>
              <a:t>Xác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định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trạng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thái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của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thông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tin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mà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ứng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dụng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phải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lưu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trữ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, bao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gồm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ước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tính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về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kích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thước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tần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suất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thay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đổi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và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chi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phí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xử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lý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 </a:t>
            </a:r>
            <a:endParaRPr lang="en-US" altLang="zh-CN" sz="1100" dirty="0">
              <a:solidFill>
                <a:schemeClr val="bg1"/>
              </a:solidFill>
              <a:latin typeface="+mn-lt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318878" y="4332481"/>
            <a:ext cx="2937206" cy="960818"/>
          </a:xfrm>
          <a:prstGeom prst="rect">
            <a:avLst/>
          </a:prstGeom>
          <a:noFill/>
        </p:spPr>
        <p:txBody>
          <a:bodyPr wrap="square" lIns="128566" tIns="64283" rIns="128566" bIns="64283" rtlCol="0">
            <a:spAutoFit/>
          </a:bodyPr>
          <a:lstStyle/>
          <a:p>
            <a:pPr defTabSz="1282700">
              <a:spcBef>
                <a:spcPct val="20000"/>
              </a:spcBef>
              <a:defRPr/>
            </a:pPr>
            <a:r>
              <a:rPr lang="en-US" dirty="0" err="1">
                <a:solidFill>
                  <a:schemeClr val="bg1"/>
                </a:solidFill>
                <a:latin typeface="+mn-lt"/>
              </a:rPr>
              <a:t>Xem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xét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mức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độ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chi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tiết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phải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duy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trì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trạng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thái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thông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tin</a:t>
            </a:r>
            <a:endParaRPr lang="en-US" altLang="zh-CN" sz="1405" dirty="0">
              <a:solidFill>
                <a:schemeClr val="bg1"/>
              </a:solidFill>
              <a:latin typeface="+mn-lt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矩形-2">
            <a:extLst>
              <a:ext uri="{FF2B5EF4-FFF2-40B4-BE49-F238E27FC236}">
                <a16:creationId xmlns:a16="http://schemas.microsoft.com/office/drawing/2014/main" id="{AD96E25D-9169-373B-072A-262FEC41AF9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439478" y="303638"/>
            <a:ext cx="57940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CÁC MỐI QUAN TÂM CỤ THỂ:</a:t>
            </a:r>
          </a:p>
        </p:txBody>
      </p:sp>
      <p:sp>
        <p:nvSpPr>
          <p:cNvPr id="18" name="矩形-3">
            <a:extLst>
              <a:ext uri="{FF2B5EF4-FFF2-40B4-BE49-F238E27FC236}">
                <a16:creationId xmlns:a16="http://schemas.microsoft.com/office/drawing/2014/main" id="{723D4D85-F5EA-C987-EAF1-EB7BA8A80B9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2671" y="26640"/>
            <a:ext cx="133562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02</a:t>
            </a:r>
            <a:endParaRPr lang="zh-CN" altLang="en-US" sz="72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A4BFF49-6A01-0083-AB7B-A3BCC1FE85C6}"/>
              </a:ext>
            </a:extLst>
          </p:cNvPr>
          <p:cNvCxnSpPr/>
          <p:nvPr/>
        </p:nvCxnSpPr>
        <p:spPr>
          <a:xfrm>
            <a:off x="1676847" y="883273"/>
            <a:ext cx="5184576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A44C990-FE7E-4B4F-61A4-27BAC97532E7}"/>
              </a:ext>
            </a:extLst>
          </p:cNvPr>
          <p:cNvSpPr txBox="1"/>
          <p:nvPr/>
        </p:nvSpPr>
        <p:spPr>
          <a:xfrm>
            <a:off x="4543562" y="1743801"/>
            <a:ext cx="395035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C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ác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nguyên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tắc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khi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thiết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kế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chiến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lược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quản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lý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trạng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thái</a:t>
            </a:r>
            <a:r>
              <a:rPr lang="en-US" sz="16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: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21" name="右箭头 3">
            <a:extLst>
              <a:ext uri="{FF2B5EF4-FFF2-40B4-BE49-F238E27FC236}">
                <a16:creationId xmlns:a16="http://schemas.microsoft.com/office/drawing/2014/main" id="{D6CB5F82-CD0B-BA79-E151-E7740B43A937}"/>
              </a:ext>
            </a:extLst>
          </p:cNvPr>
          <p:cNvSpPr/>
          <p:nvPr/>
        </p:nvSpPr>
        <p:spPr>
          <a:xfrm>
            <a:off x="547309" y="1093106"/>
            <a:ext cx="2790933" cy="1091594"/>
          </a:xfrm>
          <a:prstGeom prst="rightArrow">
            <a:avLst>
              <a:gd name="adj1" fmla="val 66953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altLang="zh-CN" strike="noStrike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QUẢN LÝ TRẠNG THÁI</a:t>
            </a:r>
            <a:endParaRPr lang="zh-CN" altLang="en-US" strike="noStrike" noProof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25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2" grpId="0"/>
      <p:bldP spid="24" grpId="0"/>
      <p:bldP spid="26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5"/>
          <p:cNvSpPr/>
          <p:nvPr/>
        </p:nvSpPr>
        <p:spPr>
          <a:xfrm rot="21558471">
            <a:off x="4586639" y="3574805"/>
            <a:ext cx="3458481" cy="3588869"/>
          </a:xfrm>
          <a:custGeom>
            <a:avLst/>
            <a:gdLst/>
            <a:ahLst/>
            <a:cxnLst>
              <a:cxn ang="0">
                <a:pos x="1439048" y="1493224"/>
              </a:cxn>
              <a:cxn ang="0">
                <a:pos x="1439048" y="1493224"/>
              </a:cxn>
              <a:cxn ang="0">
                <a:pos x="1439048" y="1493224"/>
              </a:cxn>
              <a:cxn ang="0">
                <a:pos x="1439048" y="1493224"/>
              </a:cxn>
            </a:cxnLst>
            <a:rect l="0" t="0" r="0" b="0"/>
            <a:pathLst>
              <a:path w="21600" h="21600">
                <a:moveTo>
                  <a:pt x="15608" y="8670"/>
                </a:moveTo>
                <a:cubicBezTo>
                  <a:pt x="21599" y="8670"/>
                  <a:pt x="21599" y="8670"/>
                  <a:pt x="21599" y="8670"/>
                </a:cubicBezTo>
                <a:cubicBezTo>
                  <a:pt x="20496" y="4411"/>
                  <a:pt x="16554" y="1064"/>
                  <a:pt x="11982" y="608"/>
                </a:cubicBezTo>
                <a:cubicBezTo>
                  <a:pt x="11667" y="304"/>
                  <a:pt x="11351" y="0"/>
                  <a:pt x="10878" y="0"/>
                </a:cubicBezTo>
                <a:cubicBezTo>
                  <a:pt x="10405" y="0"/>
                  <a:pt x="10090" y="304"/>
                  <a:pt x="9775" y="608"/>
                </a:cubicBezTo>
                <a:cubicBezTo>
                  <a:pt x="5045" y="1064"/>
                  <a:pt x="1103" y="4259"/>
                  <a:pt x="0" y="8670"/>
                </a:cubicBezTo>
                <a:cubicBezTo>
                  <a:pt x="6148" y="8670"/>
                  <a:pt x="6148" y="8670"/>
                  <a:pt x="6148" y="8670"/>
                </a:cubicBezTo>
                <a:cubicBezTo>
                  <a:pt x="6148" y="3650"/>
                  <a:pt x="9144" y="1216"/>
                  <a:pt x="9775" y="760"/>
                </a:cubicBezTo>
                <a:cubicBezTo>
                  <a:pt x="9775" y="760"/>
                  <a:pt x="9775" y="760"/>
                  <a:pt x="9775" y="912"/>
                </a:cubicBezTo>
                <a:cubicBezTo>
                  <a:pt x="6464" y="4867"/>
                  <a:pt x="6937" y="8670"/>
                  <a:pt x="6937" y="8670"/>
                </a:cubicBezTo>
                <a:cubicBezTo>
                  <a:pt x="10090" y="8670"/>
                  <a:pt x="10090" y="8670"/>
                  <a:pt x="10090" y="8670"/>
                </a:cubicBezTo>
                <a:cubicBezTo>
                  <a:pt x="10090" y="18709"/>
                  <a:pt x="10090" y="18709"/>
                  <a:pt x="10090" y="18709"/>
                </a:cubicBezTo>
                <a:cubicBezTo>
                  <a:pt x="10090" y="19014"/>
                  <a:pt x="10090" y="19014"/>
                  <a:pt x="10090" y="19014"/>
                </a:cubicBezTo>
                <a:cubicBezTo>
                  <a:pt x="10090" y="19774"/>
                  <a:pt x="10090" y="19774"/>
                  <a:pt x="10090" y="19774"/>
                </a:cubicBezTo>
                <a:cubicBezTo>
                  <a:pt x="10090" y="20839"/>
                  <a:pt x="10878" y="21599"/>
                  <a:pt x="11982" y="21599"/>
                </a:cubicBezTo>
                <a:cubicBezTo>
                  <a:pt x="12928" y="21599"/>
                  <a:pt x="13874" y="20839"/>
                  <a:pt x="13874" y="19774"/>
                </a:cubicBezTo>
                <a:cubicBezTo>
                  <a:pt x="13874" y="19014"/>
                  <a:pt x="13874" y="19014"/>
                  <a:pt x="13874" y="19014"/>
                </a:cubicBezTo>
                <a:cubicBezTo>
                  <a:pt x="12455" y="19014"/>
                  <a:pt x="12455" y="19014"/>
                  <a:pt x="12455" y="19014"/>
                </a:cubicBezTo>
                <a:cubicBezTo>
                  <a:pt x="12455" y="19318"/>
                  <a:pt x="12455" y="19318"/>
                  <a:pt x="12455" y="19318"/>
                </a:cubicBezTo>
                <a:cubicBezTo>
                  <a:pt x="12455" y="19774"/>
                  <a:pt x="12455" y="19774"/>
                  <a:pt x="12455" y="19774"/>
                </a:cubicBezTo>
                <a:cubicBezTo>
                  <a:pt x="12455" y="20078"/>
                  <a:pt x="12297" y="20383"/>
                  <a:pt x="11982" y="20383"/>
                </a:cubicBezTo>
                <a:cubicBezTo>
                  <a:pt x="11667" y="20383"/>
                  <a:pt x="11351" y="20078"/>
                  <a:pt x="11351" y="19774"/>
                </a:cubicBezTo>
                <a:cubicBezTo>
                  <a:pt x="11351" y="19318"/>
                  <a:pt x="11351" y="19318"/>
                  <a:pt x="11351" y="19318"/>
                </a:cubicBezTo>
                <a:cubicBezTo>
                  <a:pt x="11351" y="19014"/>
                  <a:pt x="11351" y="19014"/>
                  <a:pt x="11351" y="19014"/>
                </a:cubicBezTo>
                <a:cubicBezTo>
                  <a:pt x="11351" y="17036"/>
                  <a:pt x="11351" y="17036"/>
                  <a:pt x="11351" y="17036"/>
                </a:cubicBezTo>
                <a:cubicBezTo>
                  <a:pt x="11351" y="8670"/>
                  <a:pt x="11351" y="8670"/>
                  <a:pt x="11351" y="8670"/>
                </a:cubicBezTo>
                <a:cubicBezTo>
                  <a:pt x="14820" y="8670"/>
                  <a:pt x="14820" y="8670"/>
                  <a:pt x="14820" y="8670"/>
                </a:cubicBezTo>
                <a:cubicBezTo>
                  <a:pt x="14820" y="8670"/>
                  <a:pt x="15293" y="4867"/>
                  <a:pt x="11982" y="912"/>
                </a:cubicBezTo>
                <a:cubicBezTo>
                  <a:pt x="11982" y="760"/>
                  <a:pt x="11982" y="760"/>
                  <a:pt x="11982" y="760"/>
                </a:cubicBezTo>
                <a:cubicBezTo>
                  <a:pt x="12613" y="1216"/>
                  <a:pt x="15608" y="3650"/>
                  <a:pt x="15608" y="8670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txBody>
          <a:bodyPr lIns="128566" tIns="64283" rIns="128566" bIns="64283"/>
          <a:lstStyle/>
          <a:p>
            <a:endParaRPr lang="zh-CN" altLang="en-US" sz="140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" name="组合 4"/>
          <p:cNvGrpSpPr/>
          <p:nvPr/>
        </p:nvGrpSpPr>
        <p:grpSpPr>
          <a:xfrm>
            <a:off x="3499145" y="4692188"/>
            <a:ext cx="708438" cy="709871"/>
            <a:chOff x="5202" y="5131"/>
            <a:chExt cx="1058" cy="1060"/>
          </a:xfrm>
        </p:grpSpPr>
        <p:sp>
          <p:nvSpPr>
            <p:cNvPr id="6" name="Freeform 12"/>
            <p:cNvSpPr/>
            <p:nvPr/>
          </p:nvSpPr>
          <p:spPr>
            <a:xfrm>
              <a:off x="5202" y="5131"/>
              <a:ext cx="1058" cy="1061"/>
            </a:xfrm>
            <a:custGeom>
              <a:avLst/>
              <a:gdLst>
                <a:gd name="txL" fmla="*/ 0 w 271"/>
                <a:gd name="txT" fmla="*/ 0 h 271"/>
                <a:gd name="txR" fmla="*/ 271 w 271"/>
                <a:gd name="txB" fmla="*/ 271 h 271"/>
              </a:gdLst>
              <a:ahLst/>
              <a:cxnLst>
                <a:cxn ang="0">
                  <a:pos x="104722" y="74794"/>
                </a:cxn>
                <a:cxn ang="0">
                  <a:pos x="406465" y="103287"/>
                </a:cxn>
                <a:cxn ang="0">
                  <a:pos x="378066" y="406025"/>
                </a:cxn>
                <a:cxn ang="0">
                  <a:pos x="76323" y="377532"/>
                </a:cxn>
                <a:cxn ang="0">
                  <a:pos x="104722" y="74794"/>
                </a:cxn>
              </a:cxnLst>
              <a:rect l="txL" t="txT" r="txR" b="txB"/>
              <a:pathLst>
                <a:path w="271" h="271">
                  <a:moveTo>
                    <a:pt x="59" y="42"/>
                  </a:moveTo>
                  <a:cubicBezTo>
                    <a:pt x="110" y="0"/>
                    <a:pt x="186" y="7"/>
                    <a:pt x="229" y="58"/>
                  </a:cubicBezTo>
                  <a:cubicBezTo>
                    <a:pt x="271" y="110"/>
                    <a:pt x="264" y="186"/>
                    <a:pt x="213" y="228"/>
                  </a:cubicBezTo>
                  <a:cubicBezTo>
                    <a:pt x="161" y="271"/>
                    <a:pt x="85" y="264"/>
                    <a:pt x="43" y="212"/>
                  </a:cubicBezTo>
                  <a:cubicBezTo>
                    <a:pt x="0" y="161"/>
                    <a:pt x="7" y="85"/>
                    <a:pt x="59" y="4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Freeform 43"/>
            <p:cNvSpPr/>
            <p:nvPr/>
          </p:nvSpPr>
          <p:spPr>
            <a:xfrm>
              <a:off x="5394" y="5396"/>
              <a:ext cx="628" cy="562"/>
            </a:xfrm>
            <a:custGeom>
              <a:avLst/>
              <a:gdLst>
                <a:gd name="txL" fmla="*/ 0 w 161"/>
                <a:gd name="txT" fmla="*/ 0 h 144"/>
                <a:gd name="txR" fmla="*/ 161 w 161"/>
                <a:gd name="txB" fmla="*/ 144 h 144"/>
              </a:gdLst>
              <a:ahLst/>
              <a:cxnLst>
                <a:cxn ang="0">
                  <a:pos x="141988" y="55022"/>
                </a:cxn>
                <a:cxn ang="0">
                  <a:pos x="70994" y="1775"/>
                </a:cxn>
                <a:cxn ang="0">
                  <a:pos x="5325" y="88746"/>
                </a:cxn>
                <a:cxn ang="0">
                  <a:pos x="140213" y="255588"/>
                </a:cxn>
                <a:cxn ang="0">
                  <a:pos x="280425" y="90521"/>
                </a:cxn>
                <a:cxn ang="0">
                  <a:pos x="214756" y="3550"/>
                </a:cxn>
                <a:cxn ang="0">
                  <a:pos x="141988" y="55022"/>
                </a:cxn>
              </a:cxnLst>
              <a:rect l="txL" t="txT" r="txR" b="txB"/>
              <a:pathLst>
                <a:path w="161" h="144">
                  <a:moveTo>
                    <a:pt x="80" y="31"/>
                  </a:moveTo>
                  <a:cubicBezTo>
                    <a:pt x="73" y="11"/>
                    <a:pt x="60" y="0"/>
                    <a:pt x="40" y="1"/>
                  </a:cubicBezTo>
                  <a:cubicBezTo>
                    <a:pt x="11" y="3"/>
                    <a:pt x="0" y="23"/>
                    <a:pt x="3" y="50"/>
                  </a:cubicBezTo>
                  <a:cubicBezTo>
                    <a:pt x="6" y="83"/>
                    <a:pt x="49" y="103"/>
                    <a:pt x="79" y="144"/>
                  </a:cubicBezTo>
                  <a:cubicBezTo>
                    <a:pt x="110" y="103"/>
                    <a:pt x="154" y="84"/>
                    <a:pt x="158" y="51"/>
                  </a:cubicBezTo>
                  <a:cubicBezTo>
                    <a:pt x="161" y="24"/>
                    <a:pt x="150" y="4"/>
                    <a:pt x="121" y="2"/>
                  </a:cubicBezTo>
                  <a:cubicBezTo>
                    <a:pt x="101" y="0"/>
                    <a:pt x="89" y="11"/>
                    <a:pt x="80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" name="组合 11"/>
          <p:cNvGrpSpPr/>
          <p:nvPr/>
        </p:nvGrpSpPr>
        <p:grpSpPr>
          <a:xfrm>
            <a:off x="6856021" y="2828101"/>
            <a:ext cx="709776" cy="705854"/>
            <a:chOff x="8470" y="2554"/>
            <a:chExt cx="1060" cy="1054"/>
          </a:xfrm>
        </p:grpSpPr>
        <p:sp>
          <p:nvSpPr>
            <p:cNvPr id="13" name="Freeform 8"/>
            <p:cNvSpPr/>
            <p:nvPr/>
          </p:nvSpPr>
          <p:spPr>
            <a:xfrm>
              <a:off x="8470" y="2554"/>
              <a:ext cx="1061" cy="1054"/>
            </a:xfrm>
            <a:custGeom>
              <a:avLst/>
              <a:gdLst>
                <a:gd name="txL" fmla="*/ 0 w 271"/>
                <a:gd name="txT" fmla="*/ 0 h 271"/>
                <a:gd name="txR" fmla="*/ 271 w 271"/>
                <a:gd name="txB" fmla="*/ 271 h 271"/>
              </a:gdLst>
              <a:ahLst/>
              <a:cxnLst>
                <a:cxn ang="0">
                  <a:pos x="381094" y="77840"/>
                </a:cxn>
                <a:cxn ang="0">
                  <a:pos x="406025" y="378587"/>
                </a:cxn>
                <a:cxn ang="0">
                  <a:pos x="101506" y="403354"/>
                </a:cxn>
                <a:cxn ang="0">
                  <a:pos x="78356" y="100838"/>
                </a:cxn>
                <a:cxn ang="0">
                  <a:pos x="381094" y="77840"/>
                </a:cxn>
              </a:cxnLst>
              <a:rect l="txL" t="txT" r="txR" b="txB"/>
              <a:pathLst>
                <a:path w="271" h="271">
                  <a:moveTo>
                    <a:pt x="214" y="44"/>
                  </a:moveTo>
                  <a:cubicBezTo>
                    <a:pt x="265" y="87"/>
                    <a:pt x="271" y="163"/>
                    <a:pt x="228" y="214"/>
                  </a:cubicBezTo>
                  <a:cubicBezTo>
                    <a:pt x="184" y="265"/>
                    <a:pt x="108" y="271"/>
                    <a:pt x="57" y="228"/>
                  </a:cubicBezTo>
                  <a:cubicBezTo>
                    <a:pt x="7" y="184"/>
                    <a:pt x="0" y="108"/>
                    <a:pt x="44" y="57"/>
                  </a:cubicBezTo>
                  <a:cubicBezTo>
                    <a:pt x="87" y="7"/>
                    <a:pt x="163" y="0"/>
                    <a:pt x="214" y="44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Freeform 87"/>
            <p:cNvSpPr>
              <a:spLocks noEditPoints="1"/>
            </p:cNvSpPr>
            <p:nvPr/>
          </p:nvSpPr>
          <p:spPr>
            <a:xfrm>
              <a:off x="8669" y="2847"/>
              <a:ext cx="712" cy="468"/>
            </a:xfrm>
            <a:custGeom>
              <a:avLst/>
              <a:gdLst>
                <a:gd name="txL" fmla="*/ 0 w 162"/>
                <a:gd name="txT" fmla="*/ 0 h 106"/>
                <a:gd name="txR" fmla="*/ 162 w 162"/>
                <a:gd name="txB" fmla="*/ 106 h 106"/>
              </a:gdLst>
              <a:ahLst/>
              <a:cxnLst>
                <a:cxn ang="0">
                  <a:pos x="323850" y="24082"/>
                </a:cxn>
                <a:cxn ang="0">
                  <a:pos x="173919" y="0"/>
                </a:cxn>
                <a:cxn ang="0">
                  <a:pos x="9995" y="24082"/>
                </a:cxn>
                <a:cxn ang="0">
                  <a:pos x="9995" y="110376"/>
                </a:cxn>
                <a:cxn ang="0">
                  <a:pos x="5997" y="120410"/>
                </a:cxn>
                <a:cxn ang="0">
                  <a:pos x="15993" y="132451"/>
                </a:cxn>
                <a:cxn ang="0">
                  <a:pos x="27987" y="120410"/>
                </a:cxn>
                <a:cxn ang="0">
                  <a:pos x="21990" y="110376"/>
                </a:cxn>
                <a:cxn ang="0">
                  <a:pos x="21990" y="56192"/>
                </a:cxn>
                <a:cxn ang="0">
                  <a:pos x="173919" y="78267"/>
                </a:cxn>
                <a:cxn ang="0">
                  <a:pos x="323850" y="54185"/>
                </a:cxn>
                <a:cxn ang="0">
                  <a:pos x="323850" y="24082"/>
                </a:cxn>
                <a:cxn ang="0">
                  <a:pos x="25988" y="136465"/>
                </a:cxn>
                <a:cxn ang="0">
                  <a:pos x="7996" y="136465"/>
                </a:cxn>
                <a:cxn ang="0">
                  <a:pos x="0" y="188643"/>
                </a:cxn>
                <a:cxn ang="0">
                  <a:pos x="5997" y="190650"/>
                </a:cxn>
                <a:cxn ang="0">
                  <a:pos x="7996" y="184629"/>
                </a:cxn>
                <a:cxn ang="0">
                  <a:pos x="7996" y="190650"/>
                </a:cxn>
                <a:cxn ang="0">
                  <a:pos x="17992" y="192657"/>
                </a:cxn>
                <a:cxn ang="0">
                  <a:pos x="19991" y="186636"/>
                </a:cxn>
                <a:cxn ang="0">
                  <a:pos x="21990" y="190650"/>
                </a:cxn>
                <a:cxn ang="0">
                  <a:pos x="23989" y="190650"/>
                </a:cxn>
                <a:cxn ang="0">
                  <a:pos x="25988" y="166568"/>
                </a:cxn>
                <a:cxn ang="0">
                  <a:pos x="27987" y="190650"/>
                </a:cxn>
                <a:cxn ang="0">
                  <a:pos x="33984" y="188643"/>
                </a:cxn>
                <a:cxn ang="0">
                  <a:pos x="25988" y="136465"/>
                </a:cxn>
                <a:cxn ang="0">
                  <a:pos x="59972" y="188643"/>
                </a:cxn>
                <a:cxn ang="0">
                  <a:pos x="59972" y="74253"/>
                </a:cxn>
                <a:cxn ang="0">
                  <a:pos x="173919" y="90308"/>
                </a:cxn>
                <a:cxn ang="0">
                  <a:pos x="281869" y="74253"/>
                </a:cxn>
                <a:cxn ang="0">
                  <a:pos x="281869" y="186636"/>
                </a:cxn>
                <a:cxn ang="0">
                  <a:pos x="171920" y="212725"/>
                </a:cxn>
                <a:cxn ang="0">
                  <a:pos x="59972" y="188643"/>
                </a:cxn>
              </a:cxnLst>
              <a:rect l="txL" t="txT" r="txR" b="txB"/>
              <a:pathLst>
                <a:path w="162" h="106">
                  <a:moveTo>
                    <a:pt x="162" y="12"/>
                  </a:moveTo>
                  <a:cubicBezTo>
                    <a:pt x="87" y="0"/>
                    <a:pt x="87" y="0"/>
                    <a:pt x="87" y="0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27"/>
                    <a:pt x="5" y="41"/>
                    <a:pt x="5" y="55"/>
                  </a:cubicBezTo>
                  <a:cubicBezTo>
                    <a:pt x="4" y="56"/>
                    <a:pt x="3" y="58"/>
                    <a:pt x="3" y="60"/>
                  </a:cubicBezTo>
                  <a:cubicBezTo>
                    <a:pt x="3" y="63"/>
                    <a:pt x="5" y="66"/>
                    <a:pt x="8" y="66"/>
                  </a:cubicBezTo>
                  <a:cubicBezTo>
                    <a:pt x="12" y="66"/>
                    <a:pt x="14" y="63"/>
                    <a:pt x="14" y="60"/>
                  </a:cubicBezTo>
                  <a:cubicBezTo>
                    <a:pt x="14" y="58"/>
                    <a:pt x="13" y="56"/>
                    <a:pt x="11" y="55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87" y="39"/>
                    <a:pt x="87" y="39"/>
                    <a:pt x="87" y="39"/>
                  </a:cubicBezTo>
                  <a:cubicBezTo>
                    <a:pt x="162" y="27"/>
                    <a:pt x="162" y="27"/>
                    <a:pt x="162" y="27"/>
                  </a:cubicBezTo>
                  <a:cubicBezTo>
                    <a:pt x="162" y="12"/>
                    <a:pt x="162" y="12"/>
                    <a:pt x="162" y="12"/>
                  </a:cubicBezTo>
                  <a:close/>
                  <a:moveTo>
                    <a:pt x="13" y="68"/>
                  </a:moveTo>
                  <a:cubicBezTo>
                    <a:pt x="10" y="69"/>
                    <a:pt x="7" y="69"/>
                    <a:pt x="4" y="68"/>
                  </a:cubicBezTo>
                  <a:cubicBezTo>
                    <a:pt x="3" y="77"/>
                    <a:pt x="1" y="85"/>
                    <a:pt x="0" y="94"/>
                  </a:cubicBezTo>
                  <a:cubicBezTo>
                    <a:pt x="1" y="94"/>
                    <a:pt x="2" y="94"/>
                    <a:pt x="3" y="95"/>
                  </a:cubicBezTo>
                  <a:cubicBezTo>
                    <a:pt x="4" y="92"/>
                    <a:pt x="4" y="92"/>
                    <a:pt x="4" y="92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6" y="95"/>
                    <a:pt x="8" y="96"/>
                    <a:pt x="9" y="96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5" y="94"/>
                    <a:pt x="16" y="94"/>
                    <a:pt x="17" y="94"/>
                  </a:cubicBezTo>
                  <a:cubicBezTo>
                    <a:pt x="16" y="85"/>
                    <a:pt x="14" y="77"/>
                    <a:pt x="13" y="68"/>
                  </a:cubicBezTo>
                  <a:close/>
                  <a:moveTo>
                    <a:pt x="30" y="94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141" y="37"/>
                    <a:pt x="141" y="37"/>
                    <a:pt x="141" y="37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22" y="93"/>
                    <a:pt x="104" y="98"/>
                    <a:pt x="86" y="106"/>
                  </a:cubicBezTo>
                  <a:cubicBezTo>
                    <a:pt x="68" y="97"/>
                    <a:pt x="49" y="94"/>
                    <a:pt x="30" y="94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组合 14"/>
          <p:cNvGrpSpPr/>
          <p:nvPr/>
        </p:nvGrpSpPr>
        <p:grpSpPr>
          <a:xfrm>
            <a:off x="4378793" y="2981459"/>
            <a:ext cx="633441" cy="636206"/>
            <a:chOff x="4704" y="4364"/>
            <a:chExt cx="946" cy="950"/>
          </a:xfrm>
        </p:grpSpPr>
        <p:sp>
          <p:nvSpPr>
            <p:cNvPr id="16" name="Freeform 10"/>
            <p:cNvSpPr/>
            <p:nvPr/>
          </p:nvSpPr>
          <p:spPr>
            <a:xfrm>
              <a:off x="4704" y="4364"/>
              <a:ext cx="946" cy="950"/>
            </a:xfrm>
            <a:custGeom>
              <a:avLst/>
              <a:gdLst>
                <a:gd name="txL" fmla="*/ 0 w 242"/>
                <a:gd name="txT" fmla="*/ 0 h 243"/>
                <a:gd name="txR" fmla="*/ 242 w 242"/>
                <a:gd name="txB" fmla="*/ 243 h 243"/>
              </a:gdLst>
              <a:ahLst/>
              <a:cxnLst>
                <a:cxn ang="0">
                  <a:pos x="216884" y="1777"/>
                </a:cxn>
                <a:cxn ang="0">
                  <a:pos x="430213" y="216788"/>
                </a:cxn>
                <a:cxn ang="0">
                  <a:pos x="213329" y="430023"/>
                </a:cxn>
                <a:cxn ang="0">
                  <a:pos x="0" y="215012"/>
                </a:cxn>
                <a:cxn ang="0">
                  <a:pos x="216884" y="1777"/>
                </a:cxn>
              </a:cxnLst>
              <a:rect l="txL" t="txT" r="txR" b="txB"/>
              <a:pathLst>
                <a:path w="242" h="243">
                  <a:moveTo>
                    <a:pt x="122" y="1"/>
                  </a:moveTo>
                  <a:cubicBezTo>
                    <a:pt x="188" y="1"/>
                    <a:pt x="242" y="56"/>
                    <a:pt x="242" y="122"/>
                  </a:cubicBezTo>
                  <a:cubicBezTo>
                    <a:pt x="241" y="189"/>
                    <a:pt x="187" y="243"/>
                    <a:pt x="120" y="242"/>
                  </a:cubicBezTo>
                  <a:cubicBezTo>
                    <a:pt x="53" y="242"/>
                    <a:pt x="0" y="188"/>
                    <a:pt x="0" y="121"/>
                  </a:cubicBezTo>
                  <a:cubicBezTo>
                    <a:pt x="1" y="54"/>
                    <a:pt x="55" y="0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Freeform 46"/>
            <p:cNvSpPr>
              <a:spLocks noEditPoints="1"/>
            </p:cNvSpPr>
            <p:nvPr/>
          </p:nvSpPr>
          <p:spPr>
            <a:xfrm>
              <a:off x="4994" y="4517"/>
              <a:ext cx="367" cy="642"/>
            </a:xfrm>
            <a:custGeom>
              <a:avLst/>
              <a:gdLst>
                <a:gd name="txL" fmla="*/ 0 w 94"/>
                <a:gd name="txT" fmla="*/ 0 h 165"/>
                <a:gd name="txR" fmla="*/ 94 w 94"/>
                <a:gd name="txB" fmla="*/ 165 h 165"/>
              </a:gdLst>
              <a:ahLst/>
              <a:cxnLst>
                <a:cxn ang="0">
                  <a:pos x="147181" y="0"/>
                </a:cxn>
                <a:cxn ang="0">
                  <a:pos x="17733" y="0"/>
                </a:cxn>
                <a:cxn ang="0">
                  <a:pos x="0" y="19473"/>
                </a:cxn>
                <a:cxn ang="0">
                  <a:pos x="0" y="272627"/>
                </a:cxn>
                <a:cxn ang="0">
                  <a:pos x="17733" y="292100"/>
                </a:cxn>
                <a:cxn ang="0">
                  <a:pos x="147181" y="292100"/>
                </a:cxn>
                <a:cxn ang="0">
                  <a:pos x="166687" y="272627"/>
                </a:cxn>
                <a:cxn ang="0">
                  <a:pos x="166687" y="19473"/>
                </a:cxn>
                <a:cxn ang="0">
                  <a:pos x="147181" y="0"/>
                </a:cxn>
                <a:cxn ang="0">
                  <a:pos x="56745" y="21244"/>
                </a:cxn>
                <a:cxn ang="0">
                  <a:pos x="109942" y="21244"/>
                </a:cxn>
                <a:cxn ang="0">
                  <a:pos x="109942" y="28325"/>
                </a:cxn>
                <a:cxn ang="0">
                  <a:pos x="56745" y="28325"/>
                </a:cxn>
                <a:cxn ang="0">
                  <a:pos x="56745" y="21244"/>
                </a:cxn>
                <a:cxn ang="0">
                  <a:pos x="83344" y="279708"/>
                </a:cxn>
                <a:cxn ang="0">
                  <a:pos x="72704" y="269086"/>
                </a:cxn>
                <a:cxn ang="0">
                  <a:pos x="83344" y="260235"/>
                </a:cxn>
                <a:cxn ang="0">
                  <a:pos x="93983" y="269086"/>
                </a:cxn>
                <a:cxn ang="0">
                  <a:pos x="83344" y="279708"/>
                </a:cxn>
                <a:cxn ang="0">
                  <a:pos x="154274" y="244302"/>
                </a:cxn>
                <a:cxn ang="0">
                  <a:pos x="12413" y="244302"/>
                </a:cxn>
                <a:cxn ang="0">
                  <a:pos x="12413" y="46028"/>
                </a:cxn>
                <a:cxn ang="0">
                  <a:pos x="154274" y="46028"/>
                </a:cxn>
                <a:cxn ang="0">
                  <a:pos x="154274" y="244302"/>
                </a:cxn>
              </a:cxnLst>
              <a:rect l="txL" t="txT" r="txR" b="txB"/>
              <a:pathLst>
                <a:path w="94" h="165">
                  <a:moveTo>
                    <a:pt x="83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60"/>
                    <a:pt x="5" y="165"/>
                    <a:pt x="10" y="165"/>
                  </a:cubicBezTo>
                  <a:cubicBezTo>
                    <a:pt x="83" y="165"/>
                    <a:pt x="83" y="165"/>
                    <a:pt x="83" y="165"/>
                  </a:cubicBezTo>
                  <a:cubicBezTo>
                    <a:pt x="89" y="165"/>
                    <a:pt x="94" y="160"/>
                    <a:pt x="94" y="154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5"/>
                    <a:pt x="89" y="0"/>
                    <a:pt x="83" y="0"/>
                  </a:cubicBezTo>
                  <a:close/>
                  <a:moveTo>
                    <a:pt x="32" y="12"/>
                  </a:moveTo>
                  <a:cubicBezTo>
                    <a:pt x="62" y="12"/>
                    <a:pt x="62" y="12"/>
                    <a:pt x="62" y="12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12"/>
                  </a:lnTo>
                  <a:close/>
                  <a:moveTo>
                    <a:pt x="47" y="158"/>
                  </a:moveTo>
                  <a:cubicBezTo>
                    <a:pt x="44" y="158"/>
                    <a:pt x="41" y="156"/>
                    <a:pt x="41" y="152"/>
                  </a:cubicBezTo>
                  <a:cubicBezTo>
                    <a:pt x="41" y="149"/>
                    <a:pt x="44" y="147"/>
                    <a:pt x="47" y="147"/>
                  </a:cubicBezTo>
                  <a:cubicBezTo>
                    <a:pt x="50" y="147"/>
                    <a:pt x="53" y="149"/>
                    <a:pt x="53" y="152"/>
                  </a:cubicBezTo>
                  <a:cubicBezTo>
                    <a:pt x="53" y="156"/>
                    <a:pt x="50" y="158"/>
                    <a:pt x="47" y="158"/>
                  </a:cubicBezTo>
                  <a:close/>
                  <a:moveTo>
                    <a:pt x="87" y="138"/>
                  </a:moveTo>
                  <a:cubicBezTo>
                    <a:pt x="7" y="138"/>
                    <a:pt x="7" y="138"/>
                    <a:pt x="7" y="138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87" y="26"/>
                    <a:pt x="87" y="26"/>
                    <a:pt x="87" y="26"/>
                  </a:cubicBezTo>
                  <a:lnTo>
                    <a:pt x="87" y="13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5" name="组合 17"/>
          <p:cNvGrpSpPr/>
          <p:nvPr/>
        </p:nvGrpSpPr>
        <p:grpSpPr>
          <a:xfrm>
            <a:off x="8514779" y="4534142"/>
            <a:ext cx="709107" cy="711880"/>
            <a:chOff x="4030" y="4930"/>
            <a:chExt cx="840" cy="843"/>
          </a:xfrm>
        </p:grpSpPr>
        <p:sp>
          <p:nvSpPr>
            <p:cNvPr id="19" name="Freeform 1819"/>
            <p:cNvSpPr/>
            <p:nvPr/>
          </p:nvSpPr>
          <p:spPr>
            <a:xfrm>
              <a:off x="4030" y="4930"/>
              <a:ext cx="840" cy="843"/>
            </a:xfrm>
            <a:custGeom>
              <a:avLst/>
              <a:gdLst>
                <a:gd name="txL" fmla="*/ 0 w 92"/>
                <a:gd name="txT" fmla="*/ 0 h 92"/>
                <a:gd name="txR" fmla="*/ 92 w 92"/>
                <a:gd name="txB" fmla="*/ 92 h 92"/>
              </a:gdLst>
              <a:ahLst/>
              <a:cxnLst>
                <a:cxn ang="0">
                  <a:pos x="382657" y="63966"/>
                </a:cxn>
                <a:cxn ang="0">
                  <a:pos x="469624" y="383796"/>
                </a:cxn>
                <a:cxn ang="0">
                  <a:pos x="150743" y="471022"/>
                </a:cxn>
                <a:cxn ang="0">
                  <a:pos x="69574" y="151192"/>
                </a:cxn>
                <a:cxn ang="0">
                  <a:pos x="382657" y="63966"/>
                </a:cxn>
              </a:cxnLst>
              <a:rect l="txL" t="txT" r="txR" b="txB"/>
              <a:pathLst>
                <a:path w="92" h="92">
                  <a:moveTo>
                    <a:pt x="66" y="11"/>
                  </a:moveTo>
                  <a:cubicBezTo>
                    <a:pt x="85" y="23"/>
                    <a:pt x="92" y="47"/>
                    <a:pt x="81" y="66"/>
                  </a:cubicBezTo>
                  <a:cubicBezTo>
                    <a:pt x="70" y="85"/>
                    <a:pt x="45" y="92"/>
                    <a:pt x="26" y="81"/>
                  </a:cubicBezTo>
                  <a:cubicBezTo>
                    <a:pt x="7" y="70"/>
                    <a:pt x="0" y="45"/>
                    <a:pt x="12" y="26"/>
                  </a:cubicBezTo>
                  <a:cubicBezTo>
                    <a:pt x="23" y="7"/>
                    <a:pt x="47" y="0"/>
                    <a:pt x="66" y="11"/>
                  </a:cubicBezTo>
                </a:path>
              </a:pathLst>
            </a:custGeom>
            <a:solidFill>
              <a:schemeClr val="accent4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稻壳儿小白白(http://dwz.cn/Wu2UP)"/>
            <p:cNvSpPr>
              <a:spLocks noEditPoints="1"/>
            </p:cNvSpPr>
            <p:nvPr/>
          </p:nvSpPr>
          <p:spPr>
            <a:xfrm>
              <a:off x="4214" y="5125"/>
              <a:ext cx="425" cy="425"/>
            </a:xfrm>
            <a:custGeom>
              <a:avLst/>
              <a:gdLst/>
              <a:ahLst/>
              <a:cxnLst>
                <a:cxn ang="0">
                  <a:pos x="1479576135" y="12226576"/>
                </a:cxn>
                <a:cxn ang="0">
                  <a:pos x="1455122931" y="0"/>
                </a:cxn>
                <a:cxn ang="0">
                  <a:pos x="1430665982" y="12226576"/>
                </a:cxn>
                <a:cxn ang="0">
                  <a:pos x="24456949" y="941543682"/>
                </a:cxn>
                <a:cxn ang="0">
                  <a:pos x="0" y="990457474"/>
                </a:cxn>
                <a:cxn ang="0">
                  <a:pos x="24456949" y="1027140945"/>
                </a:cxn>
                <a:cxn ang="0">
                  <a:pos x="391292460" y="1173874831"/>
                </a:cxn>
                <a:cxn ang="0">
                  <a:pos x="562483613" y="1479569178"/>
                </a:cxn>
                <a:cxn ang="0">
                  <a:pos x="611393766" y="1504026074"/>
                </a:cxn>
                <a:cxn ang="0">
                  <a:pos x="611393766" y="1504026074"/>
                </a:cxn>
                <a:cxn ang="0">
                  <a:pos x="648081062" y="1479569178"/>
                </a:cxn>
                <a:cxn ang="0">
                  <a:pos x="745901369" y="1308382141"/>
                </a:cxn>
                <a:cxn ang="0">
                  <a:pos x="1198334329" y="1491799499"/>
                </a:cxn>
                <a:cxn ang="0">
                  <a:pos x="1222791278" y="1504026074"/>
                </a:cxn>
                <a:cxn ang="0">
                  <a:pos x="1235017880" y="1491799499"/>
                </a:cxn>
                <a:cxn ang="0">
                  <a:pos x="1259474829" y="1455116027"/>
                </a:cxn>
                <a:cxn ang="0">
                  <a:pos x="1504033084" y="48910047"/>
                </a:cxn>
                <a:cxn ang="0">
                  <a:pos x="1479576135" y="12226576"/>
                </a:cxn>
                <a:cxn ang="0">
                  <a:pos x="146734204" y="978227154"/>
                </a:cxn>
                <a:cxn ang="0">
                  <a:pos x="1235017880" y="244557725"/>
                </a:cxn>
                <a:cxn ang="0">
                  <a:pos x="440206358" y="1088277568"/>
                </a:cxn>
                <a:cxn ang="0">
                  <a:pos x="427976011" y="1088277568"/>
                </a:cxn>
                <a:cxn ang="0">
                  <a:pos x="146734204" y="978227154"/>
                </a:cxn>
                <a:cxn ang="0">
                  <a:pos x="476889909" y="1124961039"/>
                </a:cxn>
                <a:cxn ang="0">
                  <a:pos x="476889909" y="1124961039"/>
                </a:cxn>
                <a:cxn ang="0">
                  <a:pos x="1369525482" y="171190782"/>
                </a:cxn>
                <a:cxn ang="0">
                  <a:pos x="611393766" y="1357292188"/>
                </a:cxn>
                <a:cxn ang="0">
                  <a:pos x="476889909" y="1124961039"/>
                </a:cxn>
                <a:cxn ang="0">
                  <a:pos x="1186107726" y="1381749084"/>
                </a:cxn>
                <a:cxn ang="0">
                  <a:pos x="782584920" y="1222784878"/>
                </a:cxn>
                <a:cxn ang="0">
                  <a:pos x="745901369" y="1222784878"/>
                </a:cxn>
                <a:cxn ang="0">
                  <a:pos x="1369525482" y="269014620"/>
                </a:cxn>
                <a:cxn ang="0">
                  <a:pos x="1186107726" y="1381749084"/>
                </a:cxn>
                <a:cxn ang="0">
                  <a:pos x="1186107726" y="1381749084"/>
                </a:cxn>
                <a:cxn ang="0">
                  <a:pos x="1186107726" y="1381749084"/>
                </a:cxn>
              </a:cxnLst>
              <a:rect l="0" t="0" r="0" b="0"/>
              <a:pathLst>
                <a:path w="123" h="123">
                  <a:moveTo>
                    <a:pt x="121" y="1"/>
                  </a:moveTo>
                  <a:cubicBezTo>
                    <a:pt x="120" y="0"/>
                    <a:pt x="119" y="0"/>
                    <a:pt x="119" y="0"/>
                  </a:cubicBezTo>
                  <a:cubicBezTo>
                    <a:pt x="118" y="0"/>
                    <a:pt x="117" y="0"/>
                    <a:pt x="117" y="1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0" y="78"/>
                    <a:pt x="0" y="79"/>
                    <a:pt x="0" y="81"/>
                  </a:cubicBezTo>
                  <a:cubicBezTo>
                    <a:pt x="0" y="82"/>
                    <a:pt x="1" y="83"/>
                    <a:pt x="2" y="84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46" y="121"/>
                    <a:pt x="46" y="121"/>
                    <a:pt x="46" y="121"/>
                  </a:cubicBezTo>
                  <a:cubicBezTo>
                    <a:pt x="47" y="122"/>
                    <a:pt x="48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1" y="123"/>
                    <a:pt x="52" y="122"/>
                    <a:pt x="53" y="12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99" y="123"/>
                    <a:pt x="99" y="123"/>
                    <a:pt x="100" y="123"/>
                  </a:cubicBezTo>
                  <a:cubicBezTo>
                    <a:pt x="100" y="123"/>
                    <a:pt x="101" y="122"/>
                    <a:pt x="101" y="122"/>
                  </a:cubicBezTo>
                  <a:cubicBezTo>
                    <a:pt x="102" y="122"/>
                    <a:pt x="103" y="121"/>
                    <a:pt x="103" y="119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3"/>
                    <a:pt x="122" y="1"/>
                    <a:pt x="121" y="1"/>
                  </a:cubicBezTo>
                  <a:close/>
                  <a:moveTo>
                    <a:pt x="12" y="80"/>
                  </a:moveTo>
                  <a:cubicBezTo>
                    <a:pt x="101" y="20"/>
                    <a:pt x="101" y="20"/>
                    <a:pt x="101" y="20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5" y="89"/>
                    <a:pt x="35" y="89"/>
                  </a:cubicBezTo>
                  <a:lnTo>
                    <a:pt x="12" y="80"/>
                  </a:lnTo>
                  <a:close/>
                  <a:moveTo>
                    <a:pt x="39" y="92"/>
                  </a:moveTo>
                  <a:cubicBezTo>
                    <a:pt x="39" y="92"/>
                    <a:pt x="39" y="92"/>
                    <a:pt x="39" y="92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50" y="111"/>
                    <a:pt x="50" y="111"/>
                    <a:pt x="50" y="111"/>
                  </a:cubicBezTo>
                  <a:lnTo>
                    <a:pt x="39" y="92"/>
                  </a:lnTo>
                  <a:close/>
                  <a:moveTo>
                    <a:pt x="97" y="113"/>
                  </a:moveTo>
                  <a:cubicBezTo>
                    <a:pt x="64" y="100"/>
                    <a:pt x="64" y="100"/>
                    <a:pt x="64" y="100"/>
                  </a:cubicBezTo>
                  <a:cubicBezTo>
                    <a:pt x="63" y="100"/>
                    <a:pt x="62" y="100"/>
                    <a:pt x="61" y="100"/>
                  </a:cubicBezTo>
                  <a:cubicBezTo>
                    <a:pt x="112" y="22"/>
                    <a:pt x="112" y="22"/>
                    <a:pt x="112" y="22"/>
                  </a:cubicBezTo>
                  <a:lnTo>
                    <a:pt x="97" y="113"/>
                  </a:lnTo>
                  <a:close/>
                  <a:moveTo>
                    <a:pt x="97" y="113"/>
                  </a:moveTo>
                  <a:cubicBezTo>
                    <a:pt x="97" y="113"/>
                    <a:pt x="97" y="113"/>
                    <a:pt x="97" y="113"/>
                  </a:cubicBez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9409584" y="2998785"/>
            <a:ext cx="3053276" cy="2345813"/>
          </a:xfrm>
          <a:prstGeom prst="rect">
            <a:avLst/>
          </a:prstGeom>
          <a:noFill/>
        </p:spPr>
        <p:txBody>
          <a:bodyPr wrap="square" lIns="128566" tIns="64283" rIns="128566" bIns="64283" rtlCol="0">
            <a:spAutoFit/>
          </a:bodyPr>
          <a:lstStyle/>
          <a:p>
            <a:pPr algn="ctr" defTabSz="1282700">
              <a:spcBef>
                <a:spcPct val="20000"/>
              </a:spcBef>
              <a:defRPr/>
            </a:pPr>
            <a:r>
              <a:rPr lang="en-US" dirty="0" err="1">
                <a:solidFill>
                  <a:schemeClr val="bg1"/>
                </a:solidFill>
                <a:latin typeface="+mn-lt"/>
              </a:rPr>
              <a:t>Đối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với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các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yêu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cầu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về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luồng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công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việc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và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luồng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chế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độ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xem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đơn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giản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thường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là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đủ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để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sử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dụng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mã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tùy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chỉnh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dựa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trên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các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mẫu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nổi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tiếng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như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Bộ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điều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khiển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ca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sử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dụng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và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ViewFlow</a:t>
            </a:r>
            <a:endParaRPr lang="en-US" altLang="zh-CN" sz="1405" dirty="0">
              <a:solidFill>
                <a:schemeClr val="bg1"/>
              </a:solidFill>
              <a:latin typeface="+mn-lt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80620" y="2266912"/>
            <a:ext cx="3350065" cy="960818"/>
          </a:xfrm>
          <a:prstGeom prst="rect">
            <a:avLst/>
          </a:prstGeom>
          <a:noFill/>
        </p:spPr>
        <p:txBody>
          <a:bodyPr wrap="square" lIns="128566" tIns="64283" rIns="128566" bIns="64283" rtlCol="0">
            <a:spAutoFit/>
          </a:bodyPr>
          <a:lstStyle/>
          <a:p>
            <a:pPr algn="ctr" defTabSz="1282700">
              <a:spcBef>
                <a:spcPct val="20000"/>
              </a:spcBef>
              <a:defRPr/>
            </a:pPr>
            <a:r>
              <a:rPr lang="en-US" dirty="0" err="1">
                <a:solidFill>
                  <a:schemeClr val="bg1"/>
                </a:solidFill>
                <a:latin typeface="+mn-lt"/>
              </a:rPr>
              <a:t>Sử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dụng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quy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trình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làm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việc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trong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các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thành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phần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nghiệp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vụ</a:t>
            </a:r>
            <a:endParaRPr lang="en-US" altLang="zh-CN" sz="1100" dirty="0">
              <a:solidFill>
                <a:schemeClr val="bg1"/>
              </a:solidFill>
              <a:latin typeface="+mn-lt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70667" y="4574067"/>
            <a:ext cx="2937206" cy="960818"/>
          </a:xfrm>
          <a:prstGeom prst="rect">
            <a:avLst/>
          </a:prstGeom>
          <a:noFill/>
        </p:spPr>
        <p:txBody>
          <a:bodyPr wrap="square" lIns="128566" tIns="64283" rIns="128566" bIns="64283" rtlCol="0">
            <a:spAutoFit/>
          </a:bodyPr>
          <a:lstStyle/>
          <a:p>
            <a:pPr defTabSz="1282700">
              <a:spcBef>
                <a:spcPct val="20000"/>
              </a:spcBef>
              <a:defRPr/>
            </a:pPr>
            <a:r>
              <a:rPr lang="en-US" dirty="0" err="1">
                <a:solidFill>
                  <a:schemeClr val="bg1"/>
                </a:solidFill>
                <a:latin typeface="+mn-lt"/>
              </a:rPr>
              <a:t>Xem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xét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về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việc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nắm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bắt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quản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lý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và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hiển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thị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các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lỗi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trong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quy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trình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làm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việc</a:t>
            </a:r>
            <a:endParaRPr lang="en-US" altLang="zh-CN" sz="1405" dirty="0">
              <a:solidFill>
                <a:schemeClr val="bg1"/>
              </a:solidFill>
              <a:latin typeface="+mn-lt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矩形-2">
            <a:extLst>
              <a:ext uri="{FF2B5EF4-FFF2-40B4-BE49-F238E27FC236}">
                <a16:creationId xmlns:a16="http://schemas.microsoft.com/office/drawing/2014/main" id="{AD96E25D-9169-373B-072A-262FEC41AF9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439478" y="303638"/>
            <a:ext cx="57940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CÁC MỐI QUAN TÂM CỤ THỂ:</a:t>
            </a:r>
          </a:p>
        </p:txBody>
      </p:sp>
      <p:sp>
        <p:nvSpPr>
          <p:cNvPr id="18" name="矩形-3">
            <a:extLst>
              <a:ext uri="{FF2B5EF4-FFF2-40B4-BE49-F238E27FC236}">
                <a16:creationId xmlns:a16="http://schemas.microsoft.com/office/drawing/2014/main" id="{723D4D85-F5EA-C987-EAF1-EB7BA8A80B9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2671" y="26640"/>
            <a:ext cx="133562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02</a:t>
            </a:r>
            <a:endParaRPr lang="zh-CN" altLang="en-US" sz="72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A4BFF49-6A01-0083-AB7B-A3BCC1FE85C6}"/>
              </a:ext>
            </a:extLst>
          </p:cNvPr>
          <p:cNvCxnSpPr/>
          <p:nvPr/>
        </p:nvCxnSpPr>
        <p:spPr>
          <a:xfrm>
            <a:off x="1676847" y="883273"/>
            <a:ext cx="5184576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A44C990-FE7E-4B4F-61A4-27BAC97532E7}"/>
              </a:ext>
            </a:extLst>
          </p:cNvPr>
          <p:cNvSpPr txBox="1"/>
          <p:nvPr/>
        </p:nvSpPr>
        <p:spPr>
          <a:xfrm>
            <a:off x="4980230" y="1740026"/>
            <a:ext cx="395035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C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ác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nguyên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tắc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khi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thiết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kế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chiến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lược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quy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trình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làm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việc</a:t>
            </a:r>
            <a:r>
              <a:rPr lang="en-US" sz="16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: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21" name="右箭头 3">
            <a:extLst>
              <a:ext uri="{FF2B5EF4-FFF2-40B4-BE49-F238E27FC236}">
                <a16:creationId xmlns:a16="http://schemas.microsoft.com/office/drawing/2014/main" id="{D6CB5F82-CD0B-BA79-E151-E7740B43A937}"/>
              </a:ext>
            </a:extLst>
          </p:cNvPr>
          <p:cNvSpPr/>
          <p:nvPr/>
        </p:nvSpPr>
        <p:spPr>
          <a:xfrm>
            <a:off x="547309" y="1093106"/>
            <a:ext cx="2790933" cy="1091594"/>
          </a:xfrm>
          <a:prstGeom prst="rightArrow">
            <a:avLst>
              <a:gd name="adj1" fmla="val 66953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altLang="zh-CN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LUỒNG CÔNG VIỆC</a:t>
            </a:r>
            <a:endParaRPr lang="zh-CN" altLang="en-US" strike="noStrike" noProof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865059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2" grpId="0"/>
      <p:bldP spid="26" grpId="0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5" r="39932" b="42937"/>
          <a:stretch>
            <a:fillRect/>
          </a:stretch>
        </p:blipFill>
        <p:spPr>
          <a:xfrm>
            <a:off x="0" y="0"/>
            <a:ext cx="12858750" cy="7232650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31" name="矩形-3"/>
          <p:cNvSpPr/>
          <p:nvPr>
            <p:custDataLst>
              <p:tags r:id="rId1"/>
            </p:custDataLst>
          </p:nvPr>
        </p:nvSpPr>
        <p:spPr>
          <a:xfrm>
            <a:off x="76802" y="-5094"/>
            <a:ext cx="1312013" cy="1209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03</a:t>
            </a:r>
            <a:endParaRPr lang="zh-CN" altLang="en-US" sz="72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F986D0-2523-1A1A-DB56-0B767971D099}"/>
              </a:ext>
            </a:extLst>
          </p:cNvPr>
          <p:cNvSpPr txBox="1"/>
          <p:nvPr/>
        </p:nvSpPr>
        <p:spPr>
          <a:xfrm>
            <a:off x="1388815" y="211589"/>
            <a:ext cx="7848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chemeClr val="bg1"/>
                </a:solidFill>
                <a:latin typeface="+mn-lt"/>
              </a:rPr>
              <a:t>Các</a:t>
            </a:r>
            <a:r>
              <a:rPr lang="en-US" sz="4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+mn-lt"/>
              </a:rPr>
              <a:t>mối</a:t>
            </a:r>
            <a:r>
              <a:rPr lang="en-US" sz="4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+mn-lt"/>
              </a:rPr>
              <a:t>quan</a:t>
            </a:r>
            <a:r>
              <a:rPr lang="en-US" sz="4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+mn-lt"/>
              </a:rPr>
              <a:t>tâm</a:t>
            </a:r>
            <a:r>
              <a:rPr lang="en-US" sz="4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+mn-lt"/>
              </a:rPr>
              <a:t>về</a:t>
            </a:r>
            <a:r>
              <a:rPr lang="en-US" sz="4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+mn-lt"/>
              </a:rPr>
              <a:t>bảo</a:t>
            </a:r>
            <a:r>
              <a:rPr lang="en-US" sz="4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+mn-lt"/>
              </a:rPr>
              <a:t>mật</a:t>
            </a:r>
            <a:endParaRPr lang="en-US" sz="4000" b="1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07C407-D7CE-62B5-CB2B-DDB773AA8F34}"/>
              </a:ext>
            </a:extLst>
          </p:cNvPr>
          <p:cNvCxnSpPr/>
          <p:nvPr/>
        </p:nvCxnSpPr>
        <p:spPr>
          <a:xfrm>
            <a:off x="1748855" y="919475"/>
            <a:ext cx="6696744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8">
            <a:extLst>
              <a:ext uri="{FF2B5EF4-FFF2-40B4-BE49-F238E27FC236}">
                <a16:creationId xmlns:a16="http://schemas.microsoft.com/office/drawing/2014/main" id="{E6DEAE4D-11DE-1D50-EFAF-60304E5088DB}"/>
              </a:ext>
            </a:extLst>
          </p:cNvPr>
          <p:cNvSpPr/>
          <p:nvPr/>
        </p:nvSpPr>
        <p:spPr>
          <a:xfrm>
            <a:off x="316477" y="4045110"/>
            <a:ext cx="1312013" cy="131620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zh-CN" sz="211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Bước</a:t>
            </a:r>
            <a:r>
              <a:rPr lang="en-US" altLang="zh-CN" sz="211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1</a:t>
            </a:r>
            <a:endParaRPr lang="zh-CN" altLang="en-US" sz="211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椭圆 13">
            <a:extLst>
              <a:ext uri="{FF2B5EF4-FFF2-40B4-BE49-F238E27FC236}">
                <a16:creationId xmlns:a16="http://schemas.microsoft.com/office/drawing/2014/main" id="{8B00D27D-167A-A773-B3B2-B0B9D177D8DF}"/>
              </a:ext>
            </a:extLst>
          </p:cNvPr>
          <p:cNvSpPr/>
          <p:nvPr/>
        </p:nvSpPr>
        <p:spPr>
          <a:xfrm>
            <a:off x="2694333" y="3510909"/>
            <a:ext cx="1425269" cy="133207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vi-VN" altLang="zh-CN" sz="211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Bước</a:t>
            </a:r>
            <a:r>
              <a:rPr lang="en-US" altLang="zh-CN" sz="211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2</a:t>
            </a:r>
            <a:endParaRPr lang="zh-CN" altLang="en-US" sz="211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椭圆 16">
            <a:extLst>
              <a:ext uri="{FF2B5EF4-FFF2-40B4-BE49-F238E27FC236}">
                <a16:creationId xmlns:a16="http://schemas.microsoft.com/office/drawing/2014/main" id="{1FA55645-1205-3421-8A99-26B0A8C48A76}"/>
              </a:ext>
            </a:extLst>
          </p:cNvPr>
          <p:cNvSpPr/>
          <p:nvPr/>
        </p:nvSpPr>
        <p:spPr>
          <a:xfrm>
            <a:off x="5295660" y="3593932"/>
            <a:ext cx="1425269" cy="133207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vi-VN" altLang="zh-CN" sz="211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Bước</a:t>
            </a:r>
            <a:r>
              <a:rPr lang="en-US" altLang="zh-CN" sz="211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3</a:t>
            </a:r>
            <a:endParaRPr lang="zh-CN" altLang="en-US" sz="211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椭圆 19">
            <a:extLst>
              <a:ext uri="{FF2B5EF4-FFF2-40B4-BE49-F238E27FC236}">
                <a16:creationId xmlns:a16="http://schemas.microsoft.com/office/drawing/2014/main" id="{AA5E0743-678D-01BB-BF1E-0E98E93D502F}"/>
              </a:ext>
            </a:extLst>
          </p:cNvPr>
          <p:cNvSpPr/>
          <p:nvPr/>
        </p:nvSpPr>
        <p:spPr>
          <a:xfrm>
            <a:off x="8035486" y="1702331"/>
            <a:ext cx="1418226" cy="140993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vi-VN" altLang="zh-CN" sz="211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Bước</a:t>
            </a:r>
            <a:r>
              <a:rPr lang="en-US" altLang="zh-CN" sz="211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4</a:t>
            </a:r>
            <a:endParaRPr lang="zh-CN" altLang="en-US" sz="211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2" name="直接连接符 21">
            <a:extLst>
              <a:ext uri="{FF2B5EF4-FFF2-40B4-BE49-F238E27FC236}">
                <a16:creationId xmlns:a16="http://schemas.microsoft.com/office/drawing/2014/main" id="{E700DE3A-731F-6C52-F407-8087A1669E50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1628490" y="4176946"/>
            <a:ext cx="1065843" cy="526267"/>
          </a:xfrm>
          <a:prstGeom prst="line">
            <a:avLst/>
          </a:prstGeom>
          <a:ln w="9525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22">
            <a:extLst>
              <a:ext uri="{FF2B5EF4-FFF2-40B4-BE49-F238E27FC236}">
                <a16:creationId xmlns:a16="http://schemas.microsoft.com/office/drawing/2014/main" id="{749CF8B8-B00D-7E90-C2B7-AAEE8B598D6A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4119602" y="4176946"/>
            <a:ext cx="1176058" cy="83023"/>
          </a:xfrm>
          <a:prstGeom prst="line">
            <a:avLst/>
          </a:prstGeom>
          <a:ln w="9525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23">
            <a:extLst>
              <a:ext uri="{FF2B5EF4-FFF2-40B4-BE49-F238E27FC236}">
                <a16:creationId xmlns:a16="http://schemas.microsoft.com/office/drawing/2014/main" id="{5F793C64-CFB0-CAF9-32D5-9A9AF4F6B3FF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6720929" y="2407300"/>
            <a:ext cx="1314557" cy="1852669"/>
          </a:xfrm>
          <a:prstGeom prst="line">
            <a:avLst/>
          </a:prstGeom>
          <a:ln w="9525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71">
            <a:extLst>
              <a:ext uri="{FF2B5EF4-FFF2-40B4-BE49-F238E27FC236}">
                <a16:creationId xmlns:a16="http://schemas.microsoft.com/office/drawing/2014/main" id="{EF6EAE0F-B9D6-CFAC-8636-05670E407151}"/>
              </a:ext>
            </a:extLst>
          </p:cNvPr>
          <p:cNvSpPr txBox="1"/>
          <p:nvPr/>
        </p:nvSpPr>
        <p:spPr>
          <a:xfrm>
            <a:off x="76802" y="5628120"/>
            <a:ext cx="2430227" cy="1020701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 algn="ctr" defTabSz="1282700">
              <a:spcBef>
                <a:spcPct val="20000"/>
              </a:spcBef>
              <a:defRPr/>
            </a:pPr>
            <a:r>
              <a:rPr lang="vi-VN" altLang="zh-CN" sz="20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Xác định công nghệ phù hợp để xác thực người dùng</a:t>
            </a:r>
            <a:endParaRPr lang="en-US" altLang="zh-CN" sz="20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TextBox 171">
            <a:extLst>
              <a:ext uri="{FF2B5EF4-FFF2-40B4-BE49-F238E27FC236}">
                <a16:creationId xmlns:a16="http://schemas.microsoft.com/office/drawing/2014/main" id="{B1A22216-3BA9-09B9-2562-9100CC1E92F9}"/>
              </a:ext>
            </a:extLst>
          </p:cNvPr>
          <p:cNvSpPr txBox="1"/>
          <p:nvPr/>
        </p:nvSpPr>
        <p:spPr>
          <a:xfrm>
            <a:off x="2316672" y="5281718"/>
            <a:ext cx="2430227" cy="928368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 algn="ctr" defTabSz="1282700">
              <a:spcBef>
                <a:spcPct val="20000"/>
              </a:spcBef>
              <a:defRPr/>
            </a:pPr>
            <a:r>
              <a:rPr lang="vi-VN" altLang="zh-CN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Xem xét sử dụng xác thực tích hợp của Windows</a:t>
            </a:r>
            <a:endParaRPr lang="en-US" altLang="zh-CN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TextBox 171">
            <a:extLst>
              <a:ext uri="{FF2B5EF4-FFF2-40B4-BE49-F238E27FC236}">
                <a16:creationId xmlns:a16="http://schemas.microsoft.com/office/drawing/2014/main" id="{04DECA8E-B264-CFD6-14DD-534C3626BEF1}"/>
              </a:ext>
            </a:extLst>
          </p:cNvPr>
          <p:cNvSpPr txBox="1"/>
          <p:nvPr/>
        </p:nvSpPr>
        <p:spPr>
          <a:xfrm>
            <a:off x="5013891" y="4926006"/>
            <a:ext cx="2430227" cy="1759365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 algn="ctr" defTabSz="1282700">
              <a:spcBef>
                <a:spcPct val="20000"/>
              </a:spcBef>
              <a:defRPr/>
            </a:pPr>
            <a:r>
              <a:rPr lang="vi-VN" altLang="zh-CN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Xem xét các yêu cầu để xác nhận đầu vào, từ cả người dùng và cả các nguồn như là các dịch vụ và những ứng dụng giao diện khác</a:t>
            </a:r>
            <a:endParaRPr lang="en-US" altLang="zh-CN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TextBox 171">
            <a:extLst>
              <a:ext uri="{FF2B5EF4-FFF2-40B4-BE49-F238E27FC236}">
                <a16:creationId xmlns:a16="http://schemas.microsoft.com/office/drawing/2014/main" id="{CBDEC710-1FAE-6478-F1EB-41C2A8CA1F26}"/>
              </a:ext>
            </a:extLst>
          </p:cNvPr>
          <p:cNvSpPr txBox="1"/>
          <p:nvPr/>
        </p:nvSpPr>
        <p:spPr>
          <a:xfrm>
            <a:off x="7711110" y="3285540"/>
            <a:ext cx="2430227" cy="2036364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 algn="ctr" defTabSz="1282700">
              <a:spcBef>
                <a:spcPct val="20000"/>
              </a:spcBef>
              <a:defRPr/>
            </a:pPr>
            <a:r>
              <a:rPr lang="vi-VN" altLang="zh-CN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Xem xét bảo vệ dữ liệu như thế nào khi lưu trữ  ở ứng dụng và ở những nguồn khác như là file, bộ nhớ đệm và tài liệu được sử dụng bởi ứng dụng </a:t>
            </a:r>
            <a:endParaRPr lang="en-US" altLang="zh-CN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椭圆 19">
            <a:extLst>
              <a:ext uri="{FF2B5EF4-FFF2-40B4-BE49-F238E27FC236}">
                <a16:creationId xmlns:a16="http://schemas.microsoft.com/office/drawing/2014/main" id="{CDA35A9E-638A-C4AE-1BFF-294A11FE43E4}"/>
              </a:ext>
            </a:extLst>
          </p:cNvPr>
          <p:cNvSpPr/>
          <p:nvPr/>
        </p:nvSpPr>
        <p:spPr>
          <a:xfrm>
            <a:off x="10641161" y="533734"/>
            <a:ext cx="1418226" cy="120969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vi-VN" altLang="zh-CN" sz="211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Bước</a:t>
            </a:r>
            <a:r>
              <a:rPr lang="en-US" altLang="zh-CN" sz="211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vi-VN" altLang="zh-CN" sz="211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5</a:t>
            </a:r>
            <a:endParaRPr lang="zh-CN" altLang="en-US" sz="211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0" name="直接连接符 23">
            <a:extLst>
              <a:ext uri="{FF2B5EF4-FFF2-40B4-BE49-F238E27FC236}">
                <a16:creationId xmlns:a16="http://schemas.microsoft.com/office/drawing/2014/main" id="{4408841C-B74F-375A-198D-345DF8880610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 flipV="1">
            <a:off x="9453712" y="1138581"/>
            <a:ext cx="1187449" cy="1268719"/>
          </a:xfrm>
          <a:prstGeom prst="line">
            <a:avLst/>
          </a:prstGeom>
          <a:ln w="9525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171">
            <a:extLst>
              <a:ext uri="{FF2B5EF4-FFF2-40B4-BE49-F238E27FC236}">
                <a16:creationId xmlns:a16="http://schemas.microsoft.com/office/drawing/2014/main" id="{491B634A-37A6-7DF9-7442-99A8D1BADDB7}"/>
              </a:ext>
            </a:extLst>
          </p:cNvPr>
          <p:cNvSpPr txBox="1"/>
          <p:nvPr/>
        </p:nvSpPr>
        <p:spPr>
          <a:xfrm>
            <a:off x="10240780" y="1756105"/>
            <a:ext cx="2430227" cy="2313363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 algn="ctr" defTabSz="1282700">
              <a:spcBef>
                <a:spcPct val="20000"/>
              </a:spcBef>
              <a:defRPr/>
            </a:pPr>
            <a:r>
              <a:rPr lang="vi-VN" altLang="zh-CN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Xem xét việc kiểm soát và </a:t>
            </a:r>
            <a:r>
              <a:rPr lang="en-US" altLang="zh-CN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ghi</a:t>
            </a:r>
            <a:r>
              <a:rPr lang="en-US" altLang="zh-CN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lại</a:t>
            </a:r>
            <a:r>
              <a:rPr lang="en-US" altLang="zh-CN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nhật</a:t>
            </a:r>
            <a:r>
              <a:rPr lang="en-US" altLang="zh-CN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kí</a:t>
            </a:r>
            <a:r>
              <a:rPr lang="vi-VN" altLang="zh-CN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ra màn hình như thế nào cho ứng dụng, và những dữ liệu nào được bao gồm trong việc xuất dữ liệu ra màn hình</a:t>
            </a:r>
            <a:endParaRPr lang="en-US" altLang="zh-CN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80CC3FB0-7121-5C92-20CF-AC435A80CBC0}"/>
              </a:ext>
            </a:extLst>
          </p:cNvPr>
          <p:cNvSpPr/>
          <p:nvPr/>
        </p:nvSpPr>
        <p:spPr>
          <a:xfrm>
            <a:off x="732807" y="1139014"/>
            <a:ext cx="6141646" cy="14692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u="sng" dirty="0" err="1">
                <a:solidFill>
                  <a:schemeClr val="tx1"/>
                </a:solidFill>
              </a:rPr>
              <a:t>Bảo</a:t>
            </a:r>
            <a:r>
              <a:rPr lang="en-US" sz="2400" b="1" u="sng" dirty="0">
                <a:solidFill>
                  <a:schemeClr val="tx1"/>
                </a:solidFill>
              </a:rPr>
              <a:t> </a:t>
            </a:r>
            <a:r>
              <a:rPr lang="en-US" sz="2400" b="1" u="sng" dirty="0" err="1">
                <a:solidFill>
                  <a:schemeClr val="tx1"/>
                </a:solidFill>
              </a:rPr>
              <a:t>mật</a:t>
            </a:r>
            <a:r>
              <a:rPr lang="en-US" sz="2400" dirty="0">
                <a:solidFill>
                  <a:schemeClr val="tx1"/>
                </a:solidFill>
              </a:rPr>
              <a:t>:</a:t>
            </a:r>
            <a:r>
              <a:rPr lang="vi-VN" altLang="zh-CN" sz="2400" dirty="0"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Aharoni" panose="02010803020104030203" pitchFamily="2" charset="-79"/>
              </a:rPr>
              <a:t>Ứng dụng người dùng phong phú phải được thiết kế bảo mật tại nơi người dùng suy nghĩ và hành động ở presentation layer </a:t>
            </a:r>
            <a:r>
              <a:rPr lang="en-US" altLang="zh-CN" sz="2400" dirty="0"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Aharoni" panose="02010803020104030203" pitchFamily="2" charset="-79"/>
              </a:rPr>
              <a:t>.</a:t>
            </a:r>
          </a:p>
          <a:p>
            <a:pPr algn="ctr"/>
            <a:r>
              <a:rPr lang="en-US" dirty="0"/>
              <a:t>o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30288B4-F41D-D462-C6AF-ECAC8EAF7E77}"/>
              </a:ext>
            </a:extLst>
          </p:cNvPr>
          <p:cNvSpPr txBox="1"/>
          <p:nvPr/>
        </p:nvSpPr>
        <p:spPr>
          <a:xfrm>
            <a:off x="421203" y="2723783"/>
            <a:ext cx="6111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rgbClr val="FF0000"/>
                </a:solidFill>
                <a:effectLst/>
                <a:latin typeface="+mn-lt"/>
              </a:rPr>
              <a:t>N</a:t>
            </a:r>
            <a:r>
              <a:rPr lang="vi-VN" sz="2400" b="1" i="0" dirty="0">
                <a:solidFill>
                  <a:srgbClr val="FF0000"/>
                </a:solidFill>
                <a:effectLst/>
                <a:latin typeface="+mn-lt"/>
              </a:rPr>
              <a:t>guyên tắc thiết kế chiến lược bảo mật</a:t>
            </a:r>
            <a:endParaRPr lang="en-US" sz="2400" b="1" dirty="0">
              <a:solidFill>
                <a:srgbClr val="FF0000"/>
              </a:solidFill>
              <a:latin typeface="+mn-lt"/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B921791-64F8-93D2-2B22-502FDD17031E}"/>
              </a:ext>
            </a:extLst>
          </p:cNvPr>
          <p:cNvCxnSpPr>
            <a:cxnSpLocks/>
          </p:cNvCxnSpPr>
          <p:nvPr/>
        </p:nvCxnSpPr>
        <p:spPr>
          <a:xfrm>
            <a:off x="457715" y="3185448"/>
            <a:ext cx="5771289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8" grpId="0" animBg="1"/>
      <p:bldP spid="9" grpId="0" animBg="1"/>
      <p:bldP spid="10" grpId="0" animBg="1"/>
      <p:bldP spid="11" grpId="0" animBg="1"/>
      <p:bldP spid="15" grpId="0"/>
      <p:bldP spid="16" grpId="0"/>
      <p:bldP spid="17" grpId="0"/>
      <p:bldP spid="18" grpId="0"/>
      <p:bldP spid="19" grpId="0" animBg="1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8A89CC-09A5-C6E3-D9EF-D1961D6430DE}"/>
              </a:ext>
            </a:extLst>
          </p:cNvPr>
          <p:cNvSpPr txBox="1"/>
          <p:nvPr/>
        </p:nvSpPr>
        <p:spPr>
          <a:xfrm>
            <a:off x="848755" y="288567"/>
            <a:ext cx="76328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zh-CN" sz="4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Vấn đề điều khiển dữ liệu</a:t>
            </a:r>
            <a:endParaRPr lang="zh-CN" altLang="en-US" sz="44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8A3BC2-7349-2109-C594-5A01C54C3580}"/>
              </a:ext>
            </a:extLst>
          </p:cNvPr>
          <p:cNvSpPr txBox="1"/>
          <p:nvPr/>
        </p:nvSpPr>
        <p:spPr>
          <a:xfrm>
            <a:off x="164679" y="11569"/>
            <a:ext cx="136815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04</a:t>
            </a:r>
            <a:endParaRPr lang="zh-CN" altLang="en-US" sz="80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944EF0F-199E-6B76-EE70-DABA899DF1DE}"/>
              </a:ext>
            </a:extLst>
          </p:cNvPr>
          <p:cNvCxnSpPr>
            <a:cxnSpLocks/>
          </p:cNvCxnSpPr>
          <p:nvPr/>
        </p:nvCxnSpPr>
        <p:spPr>
          <a:xfrm>
            <a:off x="1784859" y="1042062"/>
            <a:ext cx="5652628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7D932B65-133F-9C0F-A01B-703649AD79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1388247"/>
              </p:ext>
            </p:extLst>
          </p:nvPr>
        </p:nvGraphicFramePr>
        <p:xfrm>
          <a:off x="1499468" y="1612006"/>
          <a:ext cx="9322396" cy="4657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7EE46A3-20A3-1C76-E8C7-D21B2E33B9B4}"/>
              </a:ext>
            </a:extLst>
          </p:cNvPr>
          <p:cNvSpPr/>
          <p:nvPr/>
        </p:nvSpPr>
        <p:spPr>
          <a:xfrm>
            <a:off x="2252911" y="2593833"/>
            <a:ext cx="3312368" cy="204498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zh-CN" sz="2000" b="1" dirty="0"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Aharoni" panose="02010803020104030203" pitchFamily="2" charset="-79"/>
              </a:rPr>
              <a:t>Dữ liệu được sử dụng bởi ứng dụng người dùng phong phú được chia thàn</a:t>
            </a:r>
            <a:r>
              <a:rPr lang="en-US" altLang="zh-CN" sz="2000" b="1" dirty="0"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Aharoni" panose="02010803020104030203" pitchFamily="2" charset="-79"/>
              </a:rPr>
              <a:t>h 2 </a:t>
            </a:r>
            <a:r>
              <a:rPr lang="en-US" altLang="zh-CN" sz="2000" b="1" dirty="0" err="1"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Aharoni" panose="02010803020104030203" pitchFamily="2" charset="-79"/>
              </a:rPr>
              <a:t>dạng</a:t>
            </a:r>
            <a:r>
              <a:rPr lang="en-US" altLang="zh-CN" sz="2000" b="1" dirty="0"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Aharoni" panose="02010803020104030203" pitchFamily="2" charset="-79"/>
              </a:rPr>
              <a:t> : 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CEA3C8-C3A7-2F77-27FB-1D084217AC80}"/>
              </a:ext>
            </a:extLst>
          </p:cNvPr>
          <p:cNvSpPr txBox="1"/>
          <p:nvPr/>
        </p:nvSpPr>
        <p:spPr>
          <a:xfrm>
            <a:off x="164679" y="11569"/>
            <a:ext cx="136815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05</a:t>
            </a:r>
            <a:endParaRPr lang="zh-CN" altLang="en-US" sz="80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FC1AD2-A568-8D21-CADE-A60C2C63EB85}"/>
              </a:ext>
            </a:extLst>
          </p:cNvPr>
          <p:cNvSpPr txBox="1"/>
          <p:nvPr/>
        </p:nvSpPr>
        <p:spPr>
          <a:xfrm>
            <a:off x="879092" y="288567"/>
            <a:ext cx="457250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Bộ</a:t>
            </a:r>
            <a:r>
              <a:rPr lang="en-US" altLang="zh-CN" sz="4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4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nhớ</a:t>
            </a:r>
            <a:r>
              <a:rPr lang="en-US" altLang="zh-CN" sz="4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4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đệm</a:t>
            </a:r>
            <a:endParaRPr lang="zh-CN" altLang="en-US" sz="44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37219DB-2D69-5987-849E-E8AFCC503DA4}"/>
              </a:ext>
            </a:extLst>
          </p:cNvPr>
          <p:cNvCxnSpPr>
            <a:cxnSpLocks/>
          </p:cNvCxnSpPr>
          <p:nvPr/>
        </p:nvCxnSpPr>
        <p:spPr>
          <a:xfrm>
            <a:off x="1784859" y="1042062"/>
            <a:ext cx="27003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1DFCCA2-3C99-BDBC-D38A-F1565CAE62A5}"/>
              </a:ext>
            </a:extLst>
          </p:cNvPr>
          <p:cNvSpPr/>
          <p:nvPr/>
        </p:nvSpPr>
        <p:spPr>
          <a:xfrm>
            <a:off x="853749" y="1227286"/>
            <a:ext cx="4351490" cy="178268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Có</a:t>
            </a:r>
            <a:r>
              <a:rPr lang="en-US" sz="2000" b="1" dirty="0">
                <a:solidFill>
                  <a:schemeClr val="tx1"/>
                </a:solidFill>
              </a:rPr>
              <a:t> 2 </a:t>
            </a:r>
            <a:r>
              <a:rPr lang="en-US" sz="2000" b="1" dirty="0" err="1">
                <a:solidFill>
                  <a:schemeClr val="tx1"/>
                </a:solidFill>
              </a:rPr>
              <a:t>loại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bộ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nhớ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đệm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chính</a:t>
            </a:r>
            <a:r>
              <a:rPr lang="en-US" sz="2000" b="1" dirty="0">
                <a:solidFill>
                  <a:schemeClr val="tx1"/>
                </a:solidFill>
              </a:rPr>
              <a:t>:</a:t>
            </a:r>
          </a:p>
          <a:p>
            <a:pPr marL="342900" indent="-342900" algn="ctr">
              <a:buAutoNum type="arabicPeriod"/>
            </a:pPr>
            <a:r>
              <a:rPr lang="vi-VN" altLang="zh-CN" sz="2000" b="1" dirty="0"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Aharoni" panose="02010803020104030203" pitchFamily="2" charset="-79"/>
              </a:rPr>
              <a:t>Bộ nhớ đệm ngắn hạn</a:t>
            </a:r>
            <a:endParaRPr lang="en-US" altLang="zh-CN" sz="2000" b="1" dirty="0">
              <a:solidFill>
                <a:schemeClr val="tx1"/>
              </a:solidFill>
              <a:latin typeface="Yeseva One" panose="00000500000000000000" pitchFamily="2" charset="0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342900" indent="-342900" algn="ctr">
              <a:buAutoNum type="arabicPeriod"/>
            </a:pPr>
            <a:r>
              <a:rPr lang="vi-VN" altLang="zh-CN" sz="2000" b="1" dirty="0"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Aharoni" panose="02010803020104030203" pitchFamily="2" charset="-79"/>
              </a:rPr>
              <a:t>Bộ nhớ đệm dài hạn</a:t>
            </a:r>
            <a:endParaRPr lang="en-US" altLang="zh-CN" sz="2000" b="1" dirty="0">
              <a:solidFill>
                <a:schemeClr val="tx1"/>
              </a:solidFill>
              <a:latin typeface="Yeseva One" panose="00000500000000000000" pitchFamily="2" charset="0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8ED57B-5E38-3489-088B-F2312F71F554}"/>
              </a:ext>
            </a:extLst>
          </p:cNvPr>
          <p:cNvSpPr txBox="1"/>
          <p:nvPr/>
        </p:nvSpPr>
        <p:spPr>
          <a:xfrm>
            <a:off x="195016" y="3040261"/>
            <a:ext cx="136815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06</a:t>
            </a:r>
            <a:endParaRPr lang="zh-CN" altLang="en-US" sz="80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61138-AC5C-64F9-6B3B-6E75A59D3D04}"/>
              </a:ext>
            </a:extLst>
          </p:cNvPr>
          <p:cNvSpPr txBox="1"/>
          <p:nvPr/>
        </p:nvSpPr>
        <p:spPr>
          <a:xfrm>
            <a:off x="1100783" y="3332405"/>
            <a:ext cx="726684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Dữ</a:t>
            </a:r>
            <a:r>
              <a:rPr lang="en-US" altLang="zh-CN" sz="4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4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liệu</a:t>
            </a:r>
            <a:r>
              <a:rPr lang="en-US" altLang="zh-CN" sz="4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4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nhiều</a:t>
            </a:r>
            <a:r>
              <a:rPr lang="en-US" altLang="zh-CN" sz="4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4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người</a:t>
            </a:r>
            <a:r>
              <a:rPr lang="en-US" altLang="zh-CN" sz="4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4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dùng</a:t>
            </a:r>
            <a:endParaRPr lang="zh-CN" altLang="en-US" sz="44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F914EBC-5EE5-9157-7823-0A91878E0064}"/>
              </a:ext>
            </a:extLst>
          </p:cNvPr>
          <p:cNvCxnSpPr>
            <a:cxnSpLocks/>
          </p:cNvCxnSpPr>
          <p:nvPr/>
        </p:nvCxnSpPr>
        <p:spPr>
          <a:xfrm>
            <a:off x="1905948" y="4116992"/>
            <a:ext cx="5512494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D972D63-20B8-7B6E-F04F-7A342C25A961}"/>
              </a:ext>
            </a:extLst>
          </p:cNvPr>
          <p:cNvSpPr/>
          <p:nvPr/>
        </p:nvSpPr>
        <p:spPr>
          <a:xfrm>
            <a:off x="848755" y="4640698"/>
            <a:ext cx="8418968" cy="199995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vi-VN" altLang="zh-CN" b="1" dirty="0"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Aharoni" panose="02010803020104030203" pitchFamily="2" charset="-79"/>
              </a:rPr>
              <a:t>Cách tiếp cận phổ biển để xử lý dữ liệu người người dùng là:</a:t>
            </a:r>
          </a:p>
          <a:p>
            <a:pPr marL="342900" indent="-342900" algn="ctr">
              <a:lnSpc>
                <a:spcPct val="200000"/>
              </a:lnSpc>
              <a:buAutoNum type="arabicPeriod"/>
            </a:pPr>
            <a:r>
              <a:rPr lang="vi-VN" altLang="zh-CN" b="1" dirty="0"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Aharoni" panose="02010803020104030203" pitchFamily="2" charset="-79"/>
              </a:rPr>
              <a:t>Dữ liệu nhiều người dùng với nguy cơ xung đột cao (Pessimisitc Concurrency) </a:t>
            </a:r>
          </a:p>
          <a:p>
            <a:pPr marL="342900" indent="-342900" algn="ctr">
              <a:lnSpc>
                <a:spcPct val="200000"/>
              </a:lnSpc>
              <a:buAutoNum type="arabicPeriod"/>
            </a:pPr>
            <a:r>
              <a:rPr lang="vi-VN" altLang="zh-CN" b="1" dirty="0"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Aharoni" panose="02010803020104030203" pitchFamily="2" charset="-79"/>
              </a:rPr>
              <a:t>Dữ liệu nhiều người dùng với nguy cơ xung đột thấp </a:t>
            </a:r>
            <a:r>
              <a:rPr lang="vi-VN" altLang="zh-CN" sz="1800" b="1" dirty="0"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Aharoni" panose="02010803020104030203" pitchFamily="2" charset="-79"/>
              </a:rPr>
              <a:t>(Optimistic Concurrency)</a:t>
            </a:r>
            <a:endParaRPr lang="en-US" altLang="zh-CN" sz="1800" b="1" dirty="0">
              <a:solidFill>
                <a:schemeClr val="tx1"/>
              </a:solidFill>
              <a:latin typeface="Yeseva One" panose="00000500000000000000" pitchFamily="2" charset="0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A0321F-EF2C-D5B2-58C6-C94D95B905A9}"/>
              </a:ext>
            </a:extLst>
          </p:cNvPr>
          <p:cNvSpPr txBox="1"/>
          <p:nvPr/>
        </p:nvSpPr>
        <p:spPr>
          <a:xfrm>
            <a:off x="12659960" y="-2157981"/>
            <a:ext cx="512138" cy="644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E82C4CAA-7310-428D-3F75-9B394EE19438}"/>
              </a:ext>
            </a:extLst>
          </p:cNvPr>
          <p:cNvSpPr/>
          <p:nvPr/>
        </p:nvSpPr>
        <p:spPr>
          <a:xfrm>
            <a:off x="8517606" y="375965"/>
            <a:ext cx="3672409" cy="1999955"/>
          </a:xfrm>
          <a:prstGeom prst="cloudCallout">
            <a:avLst>
              <a:gd name="adj1" fmla="val 39808"/>
              <a:gd name="adj2" fmla="val 69953"/>
            </a:avLst>
          </a:prstGeom>
          <a:solidFill>
            <a:schemeClr val="bg1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Tổng hợp 5000 ảnh động tuyển chọn cực đẹp cho Powerpoint | CTU - Diễn đàn  Sinh viên Đại học Cần Thơ">
            <a:extLst>
              <a:ext uri="{FF2B5EF4-FFF2-40B4-BE49-F238E27FC236}">
                <a16:creationId xmlns:a16="http://schemas.microsoft.com/office/drawing/2014/main" id="{A528600C-0AE6-EA5A-1728-D6FE47743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719" y="687308"/>
            <a:ext cx="223837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F3C310-7EE3-FA3E-1CA1-461282E6972A}"/>
              </a:ext>
            </a:extLst>
          </p:cNvPr>
          <p:cNvSpPr txBox="1"/>
          <p:nvPr/>
        </p:nvSpPr>
        <p:spPr>
          <a:xfrm>
            <a:off x="164679" y="11569"/>
            <a:ext cx="136815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07</a:t>
            </a:r>
            <a:endParaRPr lang="zh-CN" altLang="en-US" sz="80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02C9F1-B8AA-9CAB-E407-809B8FA80F0A}"/>
              </a:ext>
            </a:extLst>
          </p:cNvPr>
          <p:cNvSpPr txBox="1"/>
          <p:nvPr/>
        </p:nvSpPr>
        <p:spPr>
          <a:xfrm>
            <a:off x="1136787" y="288567"/>
            <a:ext cx="529258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Ràng</a:t>
            </a:r>
            <a:r>
              <a:rPr lang="en-US" altLang="zh-CN" sz="4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4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buộc</a:t>
            </a:r>
            <a:r>
              <a:rPr lang="en-US" altLang="zh-CN" sz="4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4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dữ</a:t>
            </a:r>
            <a:r>
              <a:rPr lang="en-US" altLang="zh-CN" sz="4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4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liệu</a:t>
            </a:r>
            <a:endParaRPr lang="zh-CN" altLang="en-US" sz="44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CCDA3F0-B935-5F28-9E63-312A6173363B}"/>
              </a:ext>
            </a:extLst>
          </p:cNvPr>
          <p:cNvCxnSpPr>
            <a:cxnSpLocks/>
          </p:cNvCxnSpPr>
          <p:nvPr/>
        </p:nvCxnSpPr>
        <p:spPr>
          <a:xfrm>
            <a:off x="1784859" y="1042062"/>
            <a:ext cx="3852428" cy="15946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07F163D-C106-F6F8-8F47-3EDAC12E6A4A}"/>
              </a:ext>
            </a:extLst>
          </p:cNvPr>
          <p:cNvSpPr/>
          <p:nvPr/>
        </p:nvSpPr>
        <p:spPr>
          <a:xfrm>
            <a:off x="740743" y="1255278"/>
            <a:ext cx="6696744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zh-CN" sz="2400" b="1" dirty="0"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Aharoni" panose="02010803020104030203" pitchFamily="2" charset="-79"/>
              </a:rPr>
              <a:t>Windows Forms, WPF và Silverlight hỗ trợ ràng buộc dữ liệu 2 chiều để ráng buộc cấu trúc dữ liệu với các thành phần giao diện</a:t>
            </a:r>
            <a:endParaRPr lang="en-US" altLang="zh-CN" sz="2400" b="1" dirty="0">
              <a:solidFill>
                <a:schemeClr val="tx1"/>
              </a:solidFill>
              <a:latin typeface="Yeseva One" panose="00000500000000000000" pitchFamily="2" charset="0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778890-BC7A-33E4-CE37-C9AEC3D5EEBE}"/>
              </a:ext>
            </a:extLst>
          </p:cNvPr>
          <p:cNvSpPr txBox="1"/>
          <p:nvPr/>
        </p:nvSpPr>
        <p:spPr>
          <a:xfrm>
            <a:off x="182213" y="2975966"/>
            <a:ext cx="136815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08</a:t>
            </a:r>
            <a:endParaRPr lang="zh-CN" altLang="en-US" sz="80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61995C-AEB8-C2F6-3514-835886919F19}"/>
              </a:ext>
            </a:extLst>
          </p:cNvPr>
          <p:cNvSpPr txBox="1"/>
          <p:nvPr/>
        </p:nvSpPr>
        <p:spPr>
          <a:xfrm>
            <a:off x="1388816" y="2941831"/>
            <a:ext cx="849694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zh-CN" sz="4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Các vấn đề về không kết nối/ kế</a:t>
            </a:r>
            <a:r>
              <a:rPr lang="en-US" altLang="zh-CN" sz="4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t </a:t>
            </a:r>
            <a:r>
              <a:rPr lang="vi-VN" altLang="zh-CN" sz="4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nối không thường xuyên</a:t>
            </a:r>
            <a:endParaRPr lang="zh-CN" altLang="en-US" sz="44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  <a:p>
            <a:pPr algn="ctr"/>
            <a:endParaRPr lang="zh-CN" altLang="en-US" sz="44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DC263A-FE43-326E-61E8-75D01516280B}"/>
              </a:ext>
            </a:extLst>
          </p:cNvPr>
          <p:cNvCxnSpPr>
            <a:cxnSpLocks/>
          </p:cNvCxnSpPr>
          <p:nvPr/>
        </p:nvCxnSpPr>
        <p:spPr>
          <a:xfrm>
            <a:off x="2099894" y="4363700"/>
            <a:ext cx="7074786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5445D423-E02F-78B3-AE0A-F4298A71B9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6653021"/>
              </p:ext>
            </p:extLst>
          </p:nvPr>
        </p:nvGraphicFramePr>
        <p:xfrm>
          <a:off x="7509495" y="4696445"/>
          <a:ext cx="4248472" cy="23652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2" name="Arrow: Right 21">
            <a:extLst>
              <a:ext uri="{FF2B5EF4-FFF2-40B4-BE49-F238E27FC236}">
                <a16:creationId xmlns:a16="http://schemas.microsoft.com/office/drawing/2014/main" id="{5217DFB1-E6C8-A6B3-523D-A20724923CAA}"/>
              </a:ext>
            </a:extLst>
          </p:cNvPr>
          <p:cNvSpPr/>
          <p:nvPr/>
        </p:nvSpPr>
        <p:spPr>
          <a:xfrm>
            <a:off x="452711" y="4462130"/>
            <a:ext cx="6489720" cy="2481944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000" b="1" dirty="0">
              <a:solidFill>
                <a:schemeClr val="tx1"/>
              </a:solidFill>
              <a:latin typeface="Yeseva One" panose="00000500000000000000" pitchFamily="2" charset="0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algn="ctr"/>
            <a:endParaRPr lang="en-US" altLang="zh-CN" sz="2000" b="1" dirty="0">
              <a:solidFill>
                <a:schemeClr val="tx1"/>
              </a:solidFill>
              <a:latin typeface="Yeseva One" panose="00000500000000000000" pitchFamily="2" charset="0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algn="ctr"/>
            <a:r>
              <a:rPr lang="vi-VN" altLang="zh-CN" sz="2000" b="1" dirty="0"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Aharoni" panose="02010803020104030203" pitchFamily="2" charset="-79"/>
              </a:rPr>
              <a:t>Cung cấp toàn bộ việc xử lý dữ liệu cho người dùng không kết nối</a:t>
            </a:r>
            <a:endParaRPr lang="en-US" altLang="zh-CN" sz="2000" b="1" dirty="0">
              <a:solidFill>
                <a:schemeClr val="tx1"/>
              </a:solidFill>
              <a:latin typeface="Yeseva One" panose="00000500000000000000" pitchFamily="2" charset="0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algn="ctr"/>
            <a:r>
              <a:rPr lang="vi-VN" altLang="zh-CN" sz="2000" b="1" dirty="0"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Aharoni" panose="02010803020104030203" pitchFamily="2" charset="-79"/>
              </a:rPr>
              <a:t>Đối với người dùng kết nối không thường xuyên</a:t>
            </a:r>
            <a:r>
              <a:rPr lang="vi-VN" altLang="zh-CN" sz="2000" dirty="0"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Aharoni" panose="02010803020104030203" pitchFamily="2" charset="-79"/>
              </a:rPr>
              <a:t>:</a:t>
            </a:r>
          </a:p>
          <a:p>
            <a:pPr algn="ctr"/>
            <a:endParaRPr lang="vi-VN" altLang="zh-CN" sz="2400" b="1" dirty="0">
              <a:solidFill>
                <a:schemeClr val="tx1"/>
              </a:solidFill>
              <a:latin typeface="Yeseva One" panose="00000500000000000000" pitchFamily="2" charset="0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Graphic spid="21" grpId="0">
        <p:bldAsOne/>
      </p:bldGraphic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9C3139-33A5-4F00-AF4E-0A59358E376C}"/>
              </a:ext>
            </a:extLst>
          </p:cNvPr>
          <p:cNvSpPr txBox="1"/>
          <p:nvPr/>
        </p:nvSpPr>
        <p:spPr>
          <a:xfrm>
            <a:off x="236687" y="231949"/>
            <a:ext cx="136815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09</a:t>
            </a:r>
            <a:endParaRPr lang="zh-CN" altLang="en-US" sz="80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7F4858-B985-005A-376E-69BA766DD182}"/>
              </a:ext>
            </a:extLst>
          </p:cNvPr>
          <p:cNvSpPr txBox="1"/>
          <p:nvPr/>
        </p:nvSpPr>
        <p:spPr>
          <a:xfrm>
            <a:off x="1319945" y="519981"/>
            <a:ext cx="683355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zh-CN" sz="4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Các vấn đề </a:t>
            </a:r>
            <a:r>
              <a:rPr lang="en-US" altLang="zh-CN" sz="4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về</a:t>
            </a:r>
            <a:r>
              <a:rPr lang="en-US" altLang="zh-CN" sz="4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4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công</a:t>
            </a:r>
            <a:r>
              <a:rPr lang="en-US" altLang="zh-CN" sz="4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4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nghệ</a:t>
            </a:r>
            <a:endParaRPr lang="zh-CN" altLang="en-US" sz="44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  <a:p>
            <a:pPr algn="ctr"/>
            <a:endParaRPr lang="zh-CN" altLang="en-US" sz="44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E08EE4-0E5C-0D0F-E127-4A866FD99BF3}"/>
              </a:ext>
            </a:extLst>
          </p:cNvPr>
          <p:cNvCxnSpPr>
            <a:cxnSpLocks/>
          </p:cNvCxnSpPr>
          <p:nvPr/>
        </p:nvCxnSpPr>
        <p:spPr>
          <a:xfrm>
            <a:off x="2252911" y="1243256"/>
            <a:ext cx="5328592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15">
            <a:extLst>
              <a:ext uri="{FF2B5EF4-FFF2-40B4-BE49-F238E27FC236}">
                <a16:creationId xmlns:a16="http://schemas.microsoft.com/office/drawing/2014/main" id="{4A03EEF5-3484-D868-956B-FE1FF9C94BC4}"/>
              </a:ext>
            </a:extLst>
          </p:cNvPr>
          <p:cNvSpPr/>
          <p:nvPr/>
        </p:nvSpPr>
        <p:spPr>
          <a:xfrm>
            <a:off x="8697003" y="4778372"/>
            <a:ext cx="2035489" cy="1033225"/>
          </a:xfrm>
          <a:prstGeom prst="rect">
            <a:avLst/>
          </a:prstGeom>
        </p:spPr>
        <p:txBody>
          <a:bodyPr wrap="none" lIns="101208" tIns="0" rIns="101208" bIns="0">
            <a:normAutofit/>
          </a:bodyPr>
          <a:lstStyle/>
          <a:p>
            <a:pPr defTabSz="1285240">
              <a:defRPr/>
            </a:pPr>
            <a:r>
              <a:rPr lang="vi-VN" altLang="zh-CN" sz="24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Aharoni" panose="02010803020104030203" pitchFamily="2" charset="-79"/>
              </a:rPr>
              <a:t>Nếu chọn việc sử dụng WPF</a:t>
            </a:r>
          </a:p>
          <a:p>
            <a:pPr defTabSz="1285240">
              <a:defRPr/>
            </a:pPr>
            <a:endParaRPr lang="zh-CN" altLang="en-US" sz="225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矩形 17">
            <a:extLst>
              <a:ext uri="{FF2B5EF4-FFF2-40B4-BE49-F238E27FC236}">
                <a16:creationId xmlns:a16="http://schemas.microsoft.com/office/drawing/2014/main" id="{C72BFD32-2BD1-7311-ADEF-05D2D7470378}"/>
              </a:ext>
            </a:extLst>
          </p:cNvPr>
          <p:cNvSpPr/>
          <p:nvPr/>
        </p:nvSpPr>
        <p:spPr>
          <a:xfrm>
            <a:off x="289665" y="4473178"/>
            <a:ext cx="2353575" cy="1033225"/>
          </a:xfrm>
          <a:prstGeom prst="rect">
            <a:avLst/>
          </a:prstGeom>
        </p:spPr>
        <p:txBody>
          <a:bodyPr wrap="none" lIns="101208" tIns="0" rIns="101208" bIns="0">
            <a:normAutofit/>
          </a:bodyPr>
          <a:lstStyle/>
          <a:p>
            <a:pPr defTabSz="1285240">
              <a:defRPr/>
            </a:pPr>
            <a:r>
              <a:rPr lang="vi-VN" altLang="zh-CN" sz="24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Aharoni" panose="02010803020104030203" pitchFamily="2" charset="-79"/>
              </a:rPr>
              <a:t>Nếu chọn việc giám sát </a:t>
            </a:r>
            <a:endParaRPr lang="en-US" altLang="zh-CN" sz="2400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defTabSz="1285240">
              <a:defRPr/>
            </a:pPr>
            <a:r>
              <a:rPr lang="vi-VN" altLang="zh-CN" sz="24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Aharoni" panose="02010803020104030203" pitchFamily="2" charset="-79"/>
              </a:rPr>
              <a:t>và điều khiển từ xa</a:t>
            </a:r>
            <a:endParaRPr lang="zh-CN" altLang="en-US" sz="225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矩形 19">
            <a:extLst>
              <a:ext uri="{FF2B5EF4-FFF2-40B4-BE49-F238E27FC236}">
                <a16:creationId xmlns:a16="http://schemas.microsoft.com/office/drawing/2014/main" id="{66682D7B-1664-71FC-24F7-4C88AB0280C1}"/>
              </a:ext>
            </a:extLst>
          </p:cNvPr>
          <p:cNvSpPr/>
          <p:nvPr/>
        </p:nvSpPr>
        <p:spPr>
          <a:xfrm>
            <a:off x="9701237" y="1087388"/>
            <a:ext cx="2827669" cy="2851669"/>
          </a:xfrm>
          <a:prstGeom prst="rect">
            <a:avLst/>
          </a:prstGeom>
        </p:spPr>
        <p:txBody>
          <a:bodyPr wrap="none" lIns="101208" tIns="0" rIns="101208" bIns="0">
            <a:normAutofit/>
          </a:bodyPr>
          <a:lstStyle/>
          <a:p>
            <a:pPr defTabSz="1285240">
              <a:defRPr/>
            </a:pPr>
            <a:r>
              <a:rPr lang="vi-VN" altLang="zh-CN" sz="2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Aharoni" panose="02010803020104030203" pitchFamily="2" charset="-79"/>
              </a:rPr>
              <a:t>Tìm ra nền tảng </a:t>
            </a:r>
            <a:endParaRPr lang="en-US" altLang="zh-CN" sz="24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defTabSz="1285240">
              <a:defRPr/>
            </a:pPr>
            <a:r>
              <a:rPr lang="vi-VN" altLang="zh-CN" sz="2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Aharoni" panose="02010803020104030203" pitchFamily="2" charset="-79"/>
              </a:rPr>
              <a:t>và thành phần </a:t>
            </a:r>
            <a:endParaRPr lang="en-US" altLang="zh-CN" sz="24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defTabSz="1285240">
              <a:defRPr/>
            </a:pPr>
            <a:r>
              <a:rPr lang="vi-VN" altLang="zh-CN" sz="2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Aharoni" panose="02010803020104030203" pitchFamily="2" charset="-79"/>
              </a:rPr>
              <a:t>có thể giúp thiết kế</a:t>
            </a:r>
            <a:endParaRPr lang="en-US" altLang="zh-CN" sz="24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defTabSz="1285240">
              <a:defRPr/>
            </a:pPr>
            <a:r>
              <a:rPr lang="vi-VN" altLang="zh-CN" sz="2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Aharoni" panose="02010803020104030203" pitchFamily="2" charset="-79"/>
              </a:rPr>
              <a:t> hiện thực ứng dụng</a:t>
            </a:r>
          </a:p>
          <a:p>
            <a:pPr algn="r" defTabSz="1285240">
              <a:defRPr/>
            </a:pPr>
            <a:endParaRPr lang="zh-CN" altLang="en-US" sz="225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矩形 21">
            <a:extLst>
              <a:ext uri="{FF2B5EF4-FFF2-40B4-BE49-F238E27FC236}">
                <a16:creationId xmlns:a16="http://schemas.microsoft.com/office/drawing/2014/main" id="{BB4178AE-181E-4BE0-AF69-51C368FCE894}"/>
              </a:ext>
            </a:extLst>
          </p:cNvPr>
          <p:cNvSpPr/>
          <p:nvPr/>
        </p:nvSpPr>
        <p:spPr>
          <a:xfrm>
            <a:off x="455926" y="1735477"/>
            <a:ext cx="3173830" cy="987472"/>
          </a:xfrm>
          <a:prstGeom prst="rect">
            <a:avLst/>
          </a:prstGeom>
        </p:spPr>
        <p:txBody>
          <a:bodyPr wrap="none" lIns="101208" tIns="0" rIns="101208" bIns="0">
            <a:normAutofit/>
          </a:bodyPr>
          <a:lstStyle/>
          <a:p>
            <a:pPr algn="r" defTabSz="1285240">
              <a:defRPr/>
            </a:pPr>
            <a:r>
              <a:rPr lang="vi-VN" altLang="zh-CN" sz="2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Aharoni" panose="02010803020104030203" pitchFamily="2" charset="-79"/>
              </a:rPr>
              <a:t>Chọn công nghệ phù hợp</a:t>
            </a:r>
          </a:p>
          <a:p>
            <a:pPr algn="r" defTabSz="1285240">
              <a:defRPr/>
            </a:pPr>
            <a:endParaRPr lang="zh-CN" altLang="en-US" sz="225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4" name="组合 31">
            <a:extLst>
              <a:ext uri="{FF2B5EF4-FFF2-40B4-BE49-F238E27FC236}">
                <a16:creationId xmlns:a16="http://schemas.microsoft.com/office/drawing/2014/main" id="{F3FEC1BD-32F0-7A33-0453-051DCA4D4430}"/>
              </a:ext>
            </a:extLst>
          </p:cNvPr>
          <p:cNvGrpSpPr/>
          <p:nvPr/>
        </p:nvGrpSpPr>
        <p:grpSpPr>
          <a:xfrm>
            <a:off x="3189015" y="1706866"/>
            <a:ext cx="5976664" cy="4789775"/>
            <a:chOff x="3180551" y="1618595"/>
            <a:chExt cx="2761103" cy="2232635"/>
          </a:xfrm>
        </p:grpSpPr>
        <p:sp>
          <p:nvSpPr>
            <p:cNvPr id="35" name="椭圆 7">
              <a:extLst>
                <a:ext uri="{FF2B5EF4-FFF2-40B4-BE49-F238E27FC236}">
                  <a16:creationId xmlns:a16="http://schemas.microsoft.com/office/drawing/2014/main" id="{1427F088-E20D-EC89-AE87-C7DCC84C7897}"/>
                </a:ext>
              </a:extLst>
            </p:cNvPr>
            <p:cNvSpPr/>
            <p:nvPr/>
          </p:nvSpPr>
          <p:spPr>
            <a:xfrm>
              <a:off x="3940529" y="2105946"/>
              <a:ext cx="1257932" cy="1257932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800" b="1" dirty="0">
                <a:solidFill>
                  <a:srgbClr val="FF0000"/>
                </a:solidFill>
                <a:latin typeface="+mn-lt"/>
              </a:endParaRPr>
            </a:p>
            <a:p>
              <a:pPr algn="ctr"/>
              <a:r>
                <a:rPr lang="en-US" sz="1800" b="1" dirty="0">
                  <a:solidFill>
                    <a:srgbClr val="FF0000"/>
                  </a:solidFill>
                  <a:latin typeface="+mn-lt"/>
                </a:rPr>
                <a:t>H</a:t>
              </a:r>
              <a:r>
                <a:rPr lang="vi-VN" sz="1800" b="1" i="0" dirty="0">
                  <a:solidFill>
                    <a:srgbClr val="FF0000"/>
                  </a:solidFill>
                  <a:effectLst/>
                  <a:latin typeface="+mn-lt"/>
                </a:rPr>
                <a:t>ướng dẫn về việc sử dụng các mẫu và chức năng hệ thống thích hợp để cấu hình và giám sát</a:t>
              </a:r>
              <a:r>
                <a:rPr lang="vi-VN" sz="1800" b="0" i="0" dirty="0">
                  <a:solidFill>
                    <a:schemeClr val="bg1"/>
                  </a:solidFill>
                  <a:effectLst/>
                  <a:latin typeface="+mn-lt"/>
                </a:rPr>
                <a:t>:</a:t>
              </a:r>
              <a:endParaRPr lang="en-US" sz="1800" dirty="0">
                <a:solidFill>
                  <a:schemeClr val="bg1"/>
                </a:solidFill>
                <a:latin typeface="+mn-lt"/>
              </a:endParaRPr>
            </a:p>
            <a:p>
              <a:pPr algn="ctr"/>
              <a:endParaRPr sz="18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36" name="组合 8">
              <a:extLst>
                <a:ext uri="{FF2B5EF4-FFF2-40B4-BE49-F238E27FC236}">
                  <a16:creationId xmlns:a16="http://schemas.microsoft.com/office/drawing/2014/main" id="{E5CA9741-0B5D-32B9-C5C2-AA81F827038F}"/>
                </a:ext>
              </a:extLst>
            </p:cNvPr>
            <p:cNvGrpSpPr/>
            <p:nvPr/>
          </p:nvGrpSpPr>
          <p:grpSpPr>
            <a:xfrm>
              <a:off x="5193927" y="1618595"/>
              <a:ext cx="600454" cy="827147"/>
              <a:chOff x="7106847" y="1621875"/>
              <a:chExt cx="972030" cy="1339009"/>
            </a:xfrm>
          </p:grpSpPr>
          <p:sp>
            <p:nvSpPr>
              <p:cNvPr id="49" name="梯形 29">
                <a:extLst>
                  <a:ext uri="{FF2B5EF4-FFF2-40B4-BE49-F238E27FC236}">
                    <a16:creationId xmlns:a16="http://schemas.microsoft.com/office/drawing/2014/main" id="{ABD03E84-AAA5-FDF4-8479-A9CEAB7C8882}"/>
                  </a:ext>
                </a:extLst>
              </p:cNvPr>
              <p:cNvSpPr/>
              <p:nvPr/>
            </p:nvSpPr>
            <p:spPr>
              <a:xfrm rot="13500000">
                <a:off x="7528982" y="1860283"/>
                <a:ext cx="788304" cy="311487"/>
              </a:xfrm>
              <a:prstGeom prst="trapezoid">
                <a:avLst>
                  <a:gd name="adj" fmla="val 39970"/>
                </a:avLst>
              </a:prstGeom>
              <a:solidFill>
                <a:schemeClr val="accent2">
                  <a:lumMod val="7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0" name="箭头: 右 30">
                <a:extLst>
                  <a:ext uri="{FF2B5EF4-FFF2-40B4-BE49-F238E27FC236}">
                    <a16:creationId xmlns:a16="http://schemas.microsoft.com/office/drawing/2014/main" id="{8CB139A7-D1EC-DE5D-E897-EF71DB86032B}"/>
                  </a:ext>
                </a:extLst>
              </p:cNvPr>
              <p:cNvSpPr/>
              <p:nvPr/>
            </p:nvSpPr>
            <p:spPr>
              <a:xfrm rot="8100000">
                <a:off x="7106847" y="1876426"/>
                <a:ext cx="827318" cy="1084458"/>
              </a:xfrm>
              <a:prstGeom prst="rightArrow">
                <a:avLst>
                  <a:gd name="adj1" fmla="val 50000"/>
                  <a:gd name="adj2" fmla="val 53750"/>
                </a:avLst>
              </a:prstGeom>
              <a:solidFill>
                <a:schemeClr val="accent2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7" name="梯形 9">
              <a:extLst>
                <a:ext uri="{FF2B5EF4-FFF2-40B4-BE49-F238E27FC236}">
                  <a16:creationId xmlns:a16="http://schemas.microsoft.com/office/drawing/2014/main" id="{1BC8059C-1ED9-3E25-4522-7D7F4B21BFB9}"/>
                </a:ext>
              </a:extLst>
            </p:cNvPr>
            <p:cNvSpPr/>
            <p:nvPr/>
          </p:nvSpPr>
          <p:spPr>
            <a:xfrm rot="8100000" flipH="1">
              <a:off x="3180551" y="1765868"/>
              <a:ext cx="486960" cy="192415"/>
            </a:xfrm>
            <a:prstGeom prst="trapezoid">
              <a:avLst>
                <a:gd name="adj" fmla="val 39970"/>
              </a:avLst>
            </a:prstGeom>
            <a:solidFill>
              <a:schemeClr val="accent1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0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箭头: 右 10">
              <a:extLst>
                <a:ext uri="{FF2B5EF4-FFF2-40B4-BE49-F238E27FC236}">
                  <a16:creationId xmlns:a16="http://schemas.microsoft.com/office/drawing/2014/main" id="{4B77275B-BAF4-08B4-1580-C47FFB1D5C09}"/>
                </a:ext>
              </a:extLst>
            </p:cNvPr>
            <p:cNvSpPr/>
            <p:nvPr/>
          </p:nvSpPr>
          <p:spPr>
            <a:xfrm rot="13500000" flipH="1">
              <a:off x="3417217" y="1775840"/>
              <a:ext cx="511060" cy="669903"/>
            </a:xfrm>
            <a:prstGeom prst="rightArrow">
              <a:avLst>
                <a:gd name="adj1" fmla="val 50000"/>
                <a:gd name="adj2" fmla="val 53750"/>
              </a:avLst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0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39" name="组合 11">
              <a:extLst>
                <a:ext uri="{FF2B5EF4-FFF2-40B4-BE49-F238E27FC236}">
                  <a16:creationId xmlns:a16="http://schemas.microsoft.com/office/drawing/2014/main" id="{3B6B9C9D-111D-8108-FA93-9EE16A45B515}"/>
                </a:ext>
              </a:extLst>
            </p:cNvPr>
            <p:cNvGrpSpPr/>
            <p:nvPr/>
          </p:nvGrpSpPr>
          <p:grpSpPr>
            <a:xfrm>
              <a:off x="5114506" y="3103504"/>
              <a:ext cx="827148" cy="600454"/>
              <a:chOff x="6978277" y="4025687"/>
              <a:chExt cx="1339009" cy="972032"/>
            </a:xfrm>
          </p:grpSpPr>
          <p:sp>
            <p:nvSpPr>
              <p:cNvPr id="47" name="梯形 27">
                <a:extLst>
                  <a:ext uri="{FF2B5EF4-FFF2-40B4-BE49-F238E27FC236}">
                    <a16:creationId xmlns:a16="http://schemas.microsoft.com/office/drawing/2014/main" id="{B4F80FD7-AF14-B9E4-7F06-F47F1FF32264}"/>
                  </a:ext>
                </a:extLst>
              </p:cNvPr>
              <p:cNvSpPr/>
              <p:nvPr/>
            </p:nvSpPr>
            <p:spPr>
              <a:xfrm rot="8100000" flipV="1">
                <a:off x="7528982" y="4686232"/>
                <a:ext cx="788304" cy="311487"/>
              </a:xfrm>
              <a:prstGeom prst="trapezoid">
                <a:avLst>
                  <a:gd name="adj" fmla="val 39970"/>
                </a:avLst>
              </a:prstGeom>
              <a:solidFill>
                <a:schemeClr val="accent4">
                  <a:lumMod val="7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8" name="箭头: 右 28">
                <a:extLst>
                  <a:ext uri="{FF2B5EF4-FFF2-40B4-BE49-F238E27FC236}">
                    <a16:creationId xmlns:a16="http://schemas.microsoft.com/office/drawing/2014/main" id="{82D62416-8C2C-798B-EBC7-56A2019159C9}"/>
                  </a:ext>
                </a:extLst>
              </p:cNvPr>
              <p:cNvSpPr/>
              <p:nvPr/>
            </p:nvSpPr>
            <p:spPr>
              <a:xfrm rot="13500000" flipV="1">
                <a:off x="7106847" y="3897117"/>
                <a:ext cx="827318" cy="1084458"/>
              </a:xfrm>
              <a:prstGeom prst="rightArrow">
                <a:avLst>
                  <a:gd name="adj1" fmla="val 50000"/>
                  <a:gd name="adj2" fmla="val 53750"/>
                </a:avLst>
              </a:prstGeom>
              <a:solidFill>
                <a:schemeClr val="accent4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0" name="梯形 12">
              <a:extLst>
                <a:ext uri="{FF2B5EF4-FFF2-40B4-BE49-F238E27FC236}">
                  <a16:creationId xmlns:a16="http://schemas.microsoft.com/office/drawing/2014/main" id="{F4378CF5-4F0E-530A-65F1-09EE300847E1}"/>
                </a:ext>
              </a:extLst>
            </p:cNvPr>
            <p:cNvSpPr/>
            <p:nvPr/>
          </p:nvSpPr>
          <p:spPr>
            <a:xfrm rot="13500000" flipH="1" flipV="1">
              <a:off x="3180551" y="3511542"/>
              <a:ext cx="486960" cy="192415"/>
            </a:xfrm>
            <a:prstGeom prst="trapezoid">
              <a:avLst>
                <a:gd name="adj" fmla="val 39970"/>
              </a:avLst>
            </a:prstGeom>
            <a:solidFill>
              <a:schemeClr val="accent6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0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箭头: 右 13">
              <a:extLst>
                <a:ext uri="{FF2B5EF4-FFF2-40B4-BE49-F238E27FC236}">
                  <a16:creationId xmlns:a16="http://schemas.microsoft.com/office/drawing/2014/main" id="{F40D0B18-07BA-F369-6657-19A8C5BA6ACA}"/>
                </a:ext>
              </a:extLst>
            </p:cNvPr>
            <p:cNvSpPr/>
            <p:nvPr/>
          </p:nvSpPr>
          <p:spPr>
            <a:xfrm rot="8100000" flipH="1" flipV="1">
              <a:off x="3417217" y="3024081"/>
              <a:ext cx="511060" cy="669903"/>
            </a:xfrm>
            <a:prstGeom prst="rightArrow">
              <a:avLst>
                <a:gd name="adj1" fmla="val 50000"/>
                <a:gd name="adj2" fmla="val 53750"/>
              </a:avLst>
            </a:prstGeom>
            <a:solidFill>
              <a:schemeClr val="accent6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0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矩形 22">
              <a:extLst>
                <a:ext uri="{FF2B5EF4-FFF2-40B4-BE49-F238E27FC236}">
                  <a16:creationId xmlns:a16="http://schemas.microsoft.com/office/drawing/2014/main" id="{52003A7F-49FE-437B-3378-69630B6BE2D4}"/>
                </a:ext>
              </a:extLst>
            </p:cNvPr>
            <p:cNvSpPr/>
            <p:nvPr/>
          </p:nvSpPr>
          <p:spPr>
            <a:xfrm>
              <a:off x="3508105" y="1966636"/>
              <a:ext cx="245501" cy="30008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ctr"/>
              <a:r>
                <a:rPr lang="en-US" altLang="zh-CN" sz="2810" b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1</a:t>
              </a:r>
            </a:p>
          </p:txBody>
        </p:sp>
        <p:sp>
          <p:nvSpPr>
            <p:cNvPr id="43" name="矩形 23">
              <a:extLst>
                <a:ext uri="{FF2B5EF4-FFF2-40B4-BE49-F238E27FC236}">
                  <a16:creationId xmlns:a16="http://schemas.microsoft.com/office/drawing/2014/main" id="{99CF393B-2513-1DF5-C488-A93FFA4ABC51}"/>
                </a:ext>
              </a:extLst>
            </p:cNvPr>
            <p:cNvSpPr/>
            <p:nvPr/>
          </p:nvSpPr>
          <p:spPr>
            <a:xfrm>
              <a:off x="5306120" y="1966636"/>
              <a:ext cx="245501" cy="30008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ctr"/>
              <a:r>
                <a:rPr lang="en-US" altLang="zh-CN" sz="2810" b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2</a:t>
              </a:r>
            </a:p>
          </p:txBody>
        </p:sp>
        <p:sp>
          <p:nvSpPr>
            <p:cNvPr id="44" name="矩形 24">
              <a:extLst>
                <a:ext uri="{FF2B5EF4-FFF2-40B4-BE49-F238E27FC236}">
                  <a16:creationId xmlns:a16="http://schemas.microsoft.com/office/drawing/2014/main" id="{3B194154-C6FB-3A68-7D57-867B504A2C3B}"/>
                </a:ext>
              </a:extLst>
            </p:cNvPr>
            <p:cNvSpPr/>
            <p:nvPr/>
          </p:nvSpPr>
          <p:spPr>
            <a:xfrm>
              <a:off x="3508105" y="3203172"/>
              <a:ext cx="245501" cy="30008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ctr"/>
              <a:r>
                <a:rPr lang="en-US" altLang="zh-CN" sz="2810" b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4</a:t>
              </a:r>
            </a:p>
          </p:txBody>
        </p:sp>
        <p:sp>
          <p:nvSpPr>
            <p:cNvPr id="45" name="矩形 25">
              <a:extLst>
                <a:ext uri="{FF2B5EF4-FFF2-40B4-BE49-F238E27FC236}">
                  <a16:creationId xmlns:a16="http://schemas.microsoft.com/office/drawing/2014/main" id="{CF5EEF57-CC0E-E957-66CA-CD1787648A64}"/>
                </a:ext>
              </a:extLst>
            </p:cNvPr>
            <p:cNvSpPr/>
            <p:nvPr/>
          </p:nvSpPr>
          <p:spPr>
            <a:xfrm>
              <a:off x="5306120" y="3203172"/>
              <a:ext cx="245501" cy="30008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ctr"/>
              <a:r>
                <a:rPr lang="en-US" altLang="zh-CN" sz="2810" b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3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1" grpId="0"/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5" r="39932" b="42937"/>
          <a:stretch>
            <a:fillRect/>
          </a:stretch>
        </p:blipFill>
        <p:spPr>
          <a:xfrm>
            <a:off x="0" y="0"/>
            <a:ext cx="12858750" cy="7232650"/>
          </a:xfrm>
          <a:blipFill dpi="0"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15" name="等腰三角形-1"/>
          <p:cNvSpPr/>
          <p:nvPr/>
        </p:nvSpPr>
        <p:spPr>
          <a:xfrm rot="5400000">
            <a:off x="-636472" y="1817937"/>
            <a:ext cx="2709833" cy="143688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6" name="直角三角形-3"/>
          <p:cNvSpPr/>
          <p:nvPr/>
        </p:nvSpPr>
        <p:spPr>
          <a:xfrm rot="5400000">
            <a:off x="-18258" y="-12032"/>
            <a:ext cx="3500603" cy="3500603"/>
          </a:xfrm>
          <a:prstGeom prst="rtTriangle">
            <a:avLst/>
          </a:prstGeom>
          <a:solidFill>
            <a:srgbClr val="0037E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8" name="直角三角形-2"/>
          <p:cNvSpPr/>
          <p:nvPr/>
        </p:nvSpPr>
        <p:spPr>
          <a:xfrm rot="16200000">
            <a:off x="2969957" y="531446"/>
            <a:ext cx="333879" cy="333879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9" name="直接连接符-4"/>
          <p:cNvCxnSpPr/>
          <p:nvPr>
            <p:custDataLst>
              <p:tags r:id="rId1"/>
            </p:custDataLst>
          </p:nvPr>
        </p:nvCxnSpPr>
        <p:spPr>
          <a:xfrm>
            <a:off x="6429375" y="2583311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-8">
            <a:hlinkClick r:id="rId26" action="ppaction://hlinksldjump"/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349874" y="1073703"/>
            <a:ext cx="6264695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zh-CN" sz="2400" b="1" dirty="0" err="1">
                <a:solidFill>
                  <a:srgbClr val="FF0000"/>
                </a:solidFill>
                <a:latin typeface="+mn-lt"/>
              </a:rPr>
              <a:t>Các</a:t>
            </a:r>
            <a:r>
              <a:rPr lang="en-US" altLang="zh-CN" sz="2400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2400" b="1" dirty="0" err="1">
                <a:solidFill>
                  <a:srgbClr val="FF0000"/>
                </a:solidFill>
                <a:latin typeface="+mn-lt"/>
              </a:rPr>
              <a:t>lưu</a:t>
            </a:r>
            <a:r>
              <a:rPr lang="en-US" altLang="zh-CN" sz="2400" b="1" dirty="0">
                <a:solidFill>
                  <a:srgbClr val="FF0000"/>
                </a:solidFill>
                <a:latin typeface="+mn-lt"/>
              </a:rPr>
              <a:t> ý </a:t>
            </a:r>
            <a:r>
              <a:rPr lang="en-US" altLang="zh-CN" sz="2400" b="1" dirty="0" err="1">
                <a:solidFill>
                  <a:srgbClr val="FF0000"/>
                </a:solidFill>
                <a:latin typeface="+mn-lt"/>
              </a:rPr>
              <a:t>khi</a:t>
            </a:r>
            <a:r>
              <a:rPr lang="en-US" altLang="zh-CN" sz="2400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2400" b="1" dirty="0" err="1">
                <a:solidFill>
                  <a:srgbClr val="FF0000"/>
                </a:solidFill>
                <a:latin typeface="+mn-lt"/>
              </a:rPr>
              <a:t>thiết</a:t>
            </a:r>
            <a:r>
              <a:rPr lang="en-US" altLang="zh-CN" sz="2400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2400" b="1" dirty="0" err="1">
                <a:solidFill>
                  <a:srgbClr val="FF0000"/>
                </a:solidFill>
                <a:latin typeface="+mn-lt"/>
              </a:rPr>
              <a:t>kế</a:t>
            </a:r>
            <a:r>
              <a:rPr lang="en-US" altLang="zh-CN" sz="2400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2400" b="1" dirty="0" err="1">
                <a:solidFill>
                  <a:srgbClr val="FF0000"/>
                </a:solidFill>
                <a:latin typeface="+mn-lt"/>
              </a:rPr>
              <a:t>phần</a:t>
            </a:r>
            <a:r>
              <a:rPr lang="en-US" altLang="zh-CN" sz="2400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2400" b="1" dirty="0" err="1">
                <a:solidFill>
                  <a:srgbClr val="FF0000"/>
                </a:solidFill>
                <a:latin typeface="+mn-lt"/>
              </a:rPr>
              <a:t>mềm</a:t>
            </a:r>
            <a:endParaRPr lang="en-US" altLang="zh-CN" sz="2800" b="1" spc="600" dirty="0">
              <a:solidFill>
                <a:srgbClr val="FF000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1" name="矩形-7">
            <a:hlinkClick r:id="rId26" action="ppaction://hlinksldjump"/>
          </p:cNvPr>
          <p:cNvSpPr/>
          <p:nvPr>
            <p:custDataLst>
              <p:tags r:id="rId3"/>
            </p:custDataLst>
          </p:nvPr>
        </p:nvSpPr>
        <p:spPr>
          <a:xfrm>
            <a:off x="5862217" y="1072966"/>
            <a:ext cx="423908" cy="4487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1</a:t>
            </a:r>
            <a:endParaRPr lang="zh-CN" altLang="en-US" sz="44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23" name="矩形-5">
            <a:hlinkClick r:id="rId26" action="ppaction://hlinksldjump"/>
          </p:cNvPr>
          <p:cNvSpPr/>
          <p:nvPr>
            <p:custDataLst>
              <p:tags r:id="rId4"/>
            </p:custDataLst>
          </p:nvPr>
        </p:nvSpPr>
        <p:spPr>
          <a:xfrm>
            <a:off x="5630131" y="1768449"/>
            <a:ext cx="487749" cy="479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2</a:t>
            </a:r>
            <a:endParaRPr lang="zh-CN" altLang="en-US" sz="44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24" name="矩形-4">
            <a:hlinkClick r:id="rId26" action="ppaction://hlinksldjump"/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005702" y="2275967"/>
            <a:ext cx="4587901" cy="51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sz="2400" b="1" dirty="0" err="1">
                <a:solidFill>
                  <a:srgbClr val="FF0000"/>
                </a:solidFill>
                <a:latin typeface="+mn-lt"/>
              </a:rPr>
              <a:t>Các</a:t>
            </a:r>
            <a:r>
              <a:rPr lang="en-US" sz="2400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+mn-lt"/>
              </a:rPr>
              <a:t>mối</a:t>
            </a:r>
            <a:r>
              <a:rPr lang="en-US" sz="2400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+mn-lt"/>
              </a:rPr>
              <a:t>quan</a:t>
            </a:r>
            <a:r>
              <a:rPr lang="en-US" sz="2400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+mn-lt"/>
              </a:rPr>
              <a:t>tâm</a:t>
            </a:r>
            <a:r>
              <a:rPr lang="en-US" sz="2400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+mn-lt"/>
              </a:rPr>
              <a:t>về</a:t>
            </a:r>
            <a:r>
              <a:rPr lang="en-US" sz="2400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+mn-lt"/>
              </a:rPr>
              <a:t>bảo</a:t>
            </a:r>
            <a:r>
              <a:rPr lang="en-US" sz="2400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+mn-lt"/>
              </a:rPr>
              <a:t>mật</a:t>
            </a:r>
            <a:endParaRPr lang="en-US" altLang="zh-CN" sz="2800" b="1" spc="600" dirty="0">
              <a:solidFill>
                <a:srgbClr val="FF000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5" name="矩形-3">
            <a:hlinkClick r:id="rId26" action="ppaction://hlinksldjump"/>
          </p:cNvPr>
          <p:cNvSpPr/>
          <p:nvPr>
            <p:custDataLst>
              <p:tags r:id="rId6"/>
            </p:custDataLst>
          </p:nvPr>
        </p:nvSpPr>
        <p:spPr>
          <a:xfrm>
            <a:off x="5254691" y="2345261"/>
            <a:ext cx="751010" cy="425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3</a:t>
            </a:r>
            <a:endParaRPr lang="zh-CN" altLang="en-US" sz="44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27" name="矩形-1">
            <a:hlinkClick r:id="rId26" action="ppaction://hlinksldjump"/>
          </p:cNvPr>
          <p:cNvSpPr/>
          <p:nvPr>
            <p:custDataLst>
              <p:tags r:id="rId7"/>
            </p:custDataLst>
          </p:nvPr>
        </p:nvSpPr>
        <p:spPr>
          <a:xfrm>
            <a:off x="5000965" y="2914588"/>
            <a:ext cx="667119" cy="50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4</a:t>
            </a:r>
            <a:endParaRPr lang="zh-CN" altLang="en-US" sz="44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28" name="直接连接符-3"/>
          <p:cNvCxnSpPr/>
          <p:nvPr>
            <p:custDataLst>
              <p:tags r:id="rId8"/>
            </p:custDataLst>
          </p:nvPr>
        </p:nvCxnSpPr>
        <p:spPr>
          <a:xfrm>
            <a:off x="5517952" y="3459632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-2"/>
          <p:cNvCxnSpPr/>
          <p:nvPr>
            <p:custDataLst>
              <p:tags r:id="rId9"/>
            </p:custDataLst>
          </p:nvPr>
        </p:nvCxnSpPr>
        <p:spPr>
          <a:xfrm>
            <a:off x="4481075" y="4515884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-1"/>
          <p:cNvCxnSpPr/>
          <p:nvPr>
            <p:custDataLst>
              <p:tags r:id="rId10"/>
            </p:custDataLst>
          </p:nvPr>
        </p:nvCxnSpPr>
        <p:spPr>
          <a:xfrm>
            <a:off x="3420493" y="5555235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-1">
            <a:hlinkClick r:id="rId26" action="ppaction://hlinksldjump"/>
            <a:extLst>
              <a:ext uri="{FF2B5EF4-FFF2-40B4-BE49-F238E27FC236}">
                <a16:creationId xmlns:a16="http://schemas.microsoft.com/office/drawing/2014/main" id="{348117D4-A550-0D49-D936-CCE54FBBF632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4783739" y="3505489"/>
            <a:ext cx="667119" cy="395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5</a:t>
            </a:r>
            <a:endParaRPr lang="zh-CN" altLang="en-US" sz="44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6" name="矩形-1">
            <a:hlinkClick r:id="rId26" action="ppaction://hlinksldjump"/>
            <a:extLst>
              <a:ext uri="{FF2B5EF4-FFF2-40B4-BE49-F238E27FC236}">
                <a16:creationId xmlns:a16="http://schemas.microsoft.com/office/drawing/2014/main" id="{6162EA87-E3E7-5C14-2796-A1E3081C98EB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4575859" y="4009829"/>
            <a:ext cx="667119" cy="434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6</a:t>
            </a:r>
            <a:endParaRPr lang="zh-CN" altLang="en-US" sz="44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矩形-1">
            <a:hlinkClick r:id="rId26" action="ppaction://hlinksldjump"/>
            <a:extLst>
              <a:ext uri="{FF2B5EF4-FFF2-40B4-BE49-F238E27FC236}">
                <a16:creationId xmlns:a16="http://schemas.microsoft.com/office/drawing/2014/main" id="{E352B480-31DC-1D2B-0356-13F353B194C7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4367556" y="4603027"/>
            <a:ext cx="667119" cy="399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7</a:t>
            </a:r>
            <a:endParaRPr lang="zh-CN" altLang="en-US" sz="44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矩形-1">
            <a:hlinkClick r:id="rId26" action="ppaction://hlinksldjump"/>
            <a:extLst>
              <a:ext uri="{FF2B5EF4-FFF2-40B4-BE49-F238E27FC236}">
                <a16:creationId xmlns:a16="http://schemas.microsoft.com/office/drawing/2014/main" id="{A865C454-746A-F6A0-7D89-233E46774428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4011569" y="5139664"/>
            <a:ext cx="667119" cy="50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8</a:t>
            </a:r>
            <a:endParaRPr lang="zh-CN" altLang="en-US" sz="44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矩形-1">
            <a:hlinkClick r:id="rId26" action="ppaction://hlinksldjump"/>
            <a:extLst>
              <a:ext uri="{FF2B5EF4-FFF2-40B4-BE49-F238E27FC236}">
                <a16:creationId xmlns:a16="http://schemas.microsoft.com/office/drawing/2014/main" id="{689D921E-2B69-1620-82B6-473E08129C2E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3819319" y="5672908"/>
            <a:ext cx="667119" cy="4183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9</a:t>
            </a:r>
            <a:endParaRPr lang="zh-CN" altLang="en-US" sz="44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矩形-1">
            <a:hlinkClick r:id="rId26" action="ppaction://hlinksldjump"/>
            <a:extLst>
              <a:ext uri="{FF2B5EF4-FFF2-40B4-BE49-F238E27FC236}">
                <a16:creationId xmlns:a16="http://schemas.microsoft.com/office/drawing/2014/main" id="{00235677-4D6A-A099-E29E-B9E7422B87EB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3597147" y="6141246"/>
            <a:ext cx="624881" cy="4810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10</a:t>
            </a:r>
            <a:endParaRPr lang="zh-CN" altLang="en-US" sz="44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矩形-1">
            <a:hlinkClick r:id="rId26" action="ppaction://hlinksldjump"/>
            <a:extLst>
              <a:ext uri="{FF2B5EF4-FFF2-40B4-BE49-F238E27FC236}">
                <a16:creationId xmlns:a16="http://schemas.microsoft.com/office/drawing/2014/main" id="{CAA0C992-3ABD-9DE9-0222-D79C5C65DA42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3288320" y="6653837"/>
            <a:ext cx="667119" cy="50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11</a:t>
            </a:r>
            <a:endParaRPr lang="zh-CN" altLang="en-US" sz="44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2" name="矩形-2">
            <a:hlinkClick r:id="rId26" action="ppaction://hlinksldjump"/>
            <a:extLst>
              <a:ext uri="{FF2B5EF4-FFF2-40B4-BE49-F238E27FC236}">
                <a16:creationId xmlns:a16="http://schemas.microsoft.com/office/drawing/2014/main" id="{797F2F97-CBB0-711E-80F8-97E82776278F}"/>
              </a:ext>
            </a:extLst>
          </p:cNvPr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5575642" y="3410958"/>
            <a:ext cx="5519064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sz="2400" b="1" i="0" dirty="0" err="1">
                <a:solidFill>
                  <a:srgbClr val="FF0000"/>
                </a:solidFill>
                <a:effectLst/>
                <a:latin typeface="+mj-lt"/>
              </a:rPr>
              <a:t>Dữ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+mj-lt"/>
              </a:rPr>
              <a:t>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+mj-lt"/>
              </a:rPr>
              <a:t>liệu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+mj-lt"/>
              </a:rPr>
              <a:t>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+mj-lt"/>
              </a:rPr>
              <a:t>bộ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+mj-lt"/>
              </a:rPr>
              <a:t>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+mj-lt"/>
              </a:rPr>
              <a:t>nhớ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+mj-lt"/>
              </a:rPr>
              <a:t>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+mj-lt"/>
              </a:rPr>
              <a:t>đệm</a:t>
            </a:r>
            <a:endParaRPr lang="en-US" altLang="zh-CN" sz="2400" b="1" spc="600" dirty="0">
              <a:solidFill>
                <a:srgbClr val="FF0000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14" name="矩形-2">
            <a:hlinkClick r:id="rId26" action="ppaction://hlinksldjump"/>
            <a:extLst>
              <a:ext uri="{FF2B5EF4-FFF2-40B4-BE49-F238E27FC236}">
                <a16:creationId xmlns:a16="http://schemas.microsoft.com/office/drawing/2014/main" id="{1C25B1AE-6C4F-05D5-ABF0-0426BC0C8D65}"/>
              </a:ext>
            </a:extLst>
          </p:cNvPr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5334525" y="4515884"/>
            <a:ext cx="5519064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sz="2400" b="1" i="0" dirty="0" err="1">
                <a:solidFill>
                  <a:srgbClr val="FF0000"/>
                </a:solidFill>
                <a:effectLst/>
                <a:latin typeface="+mn-lt"/>
              </a:rPr>
              <a:t>Liên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+mn-lt"/>
              </a:rPr>
              <a:t>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+mn-lt"/>
              </a:rPr>
              <a:t>kết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+mn-lt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+mj-lt"/>
              </a:rPr>
              <a:t>dữ</a:t>
            </a:r>
            <a:r>
              <a:rPr lang="en-US" sz="2400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+mj-lt"/>
              </a:rPr>
              <a:t>liệu</a:t>
            </a:r>
            <a:endParaRPr lang="en-US" altLang="zh-CN" sz="2800" b="1" spc="600" dirty="0">
              <a:solidFill>
                <a:srgbClr val="FF0000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32" name="矩形-2">
            <a:hlinkClick r:id="rId26" action="ppaction://hlinksldjump"/>
            <a:extLst>
              <a:ext uri="{FF2B5EF4-FFF2-40B4-BE49-F238E27FC236}">
                <a16:creationId xmlns:a16="http://schemas.microsoft.com/office/drawing/2014/main" id="{5D389288-6259-AB7D-C601-D19E5C287BFA}"/>
              </a:ext>
            </a:extLst>
          </p:cNvPr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4474918" y="5735265"/>
            <a:ext cx="5519064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sz="2400" b="1" i="0" dirty="0" err="1">
                <a:solidFill>
                  <a:srgbClr val="FF0000"/>
                </a:solidFill>
                <a:effectLst/>
                <a:latin typeface="+mn-lt"/>
              </a:rPr>
              <a:t>Các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+mn-lt"/>
              </a:rPr>
              <a:t>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+mn-lt"/>
              </a:rPr>
              <a:t>mối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+mn-lt"/>
              </a:rPr>
              <a:t>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+mn-lt"/>
              </a:rPr>
              <a:t>quan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+mn-lt"/>
              </a:rPr>
              <a:t>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+mn-lt"/>
              </a:rPr>
              <a:t>tâm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+mn-lt"/>
              </a:rPr>
              <a:t>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+mn-lt"/>
              </a:rPr>
              <a:t>về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+mn-lt"/>
              </a:rPr>
              <a:t>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+mn-lt"/>
              </a:rPr>
              <a:t>công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+mn-lt"/>
              </a:rPr>
              <a:t>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+mn-lt"/>
              </a:rPr>
              <a:t>nghệ</a:t>
            </a:r>
            <a:endParaRPr lang="en-US" altLang="zh-CN" sz="3200" b="1" spc="600" dirty="0">
              <a:solidFill>
                <a:srgbClr val="FF000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4" name="矩形-2">
            <a:hlinkClick r:id="rId26" action="ppaction://hlinksldjump"/>
            <a:extLst>
              <a:ext uri="{FF2B5EF4-FFF2-40B4-BE49-F238E27FC236}">
                <a16:creationId xmlns:a16="http://schemas.microsoft.com/office/drawing/2014/main" id="{0978790B-96DC-4C1A-78DF-E0B582C663A2}"/>
              </a:ext>
            </a:extLst>
          </p:cNvPr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3918716" y="6628320"/>
            <a:ext cx="5519064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sz="2400" b="1" i="0" dirty="0" err="1">
                <a:solidFill>
                  <a:srgbClr val="FF0000"/>
                </a:solidFill>
                <a:effectLst/>
                <a:latin typeface="+mn-lt"/>
              </a:rPr>
              <a:t>Các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+mn-lt"/>
              </a:rPr>
              <a:t>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+mn-lt"/>
              </a:rPr>
              <a:t>nền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+mn-lt"/>
              </a:rPr>
              <a:t>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+mn-lt"/>
              </a:rPr>
              <a:t>tảng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+mn-lt"/>
              </a:rPr>
              <a:t>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+mn-lt"/>
              </a:rPr>
              <a:t>thiết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+mn-lt"/>
              </a:rPr>
              <a:t>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+mn-lt"/>
              </a:rPr>
              <a:t>kế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+mn-lt"/>
              </a:rPr>
              <a:t>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+mn-lt"/>
              </a:rPr>
              <a:t>liên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+mn-lt"/>
              </a:rPr>
              <a:t>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+mn-lt"/>
              </a:rPr>
              <a:t>qu</a:t>
            </a:r>
            <a:r>
              <a:rPr lang="en-US" sz="2800" b="1" i="0" dirty="0" err="1">
                <a:solidFill>
                  <a:srgbClr val="FF0000"/>
                </a:solidFill>
                <a:effectLst/>
                <a:latin typeface="+mn-lt"/>
              </a:rPr>
              <a:t>an</a:t>
            </a:r>
            <a:endParaRPr lang="en-US" altLang="zh-CN" sz="3200" b="1" spc="600" dirty="0">
              <a:solidFill>
                <a:srgbClr val="FF000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7AC9CBE-5DDD-1648-B6ED-DD863607C607}"/>
              </a:ext>
            </a:extLst>
          </p:cNvPr>
          <p:cNvSpPr/>
          <p:nvPr/>
        </p:nvSpPr>
        <p:spPr>
          <a:xfrm>
            <a:off x="5034674" y="5167690"/>
            <a:ext cx="5067109" cy="62322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vi-VN" sz="2000" b="1" i="0" dirty="0">
                <a:solidFill>
                  <a:srgbClr val="000000"/>
                </a:solidFill>
                <a:effectLst/>
              </a:rPr>
              <a:t>Các mối quan tâm về không kết nối/kết nối không thường xuyê</a:t>
            </a:r>
            <a:r>
              <a:rPr lang="en-US" sz="2000" b="1" i="0" dirty="0">
                <a:solidFill>
                  <a:srgbClr val="000000"/>
                </a:solidFill>
                <a:effectLst/>
              </a:rPr>
              <a:t>n</a:t>
            </a:r>
            <a:endParaRPr lang="en-US" sz="2000" b="1" i="0" dirty="0">
              <a:solidFill>
                <a:schemeClr val="bg1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663CF65-449A-F149-3760-42ADEA835F23}"/>
              </a:ext>
            </a:extLst>
          </p:cNvPr>
          <p:cNvSpPr/>
          <p:nvPr/>
        </p:nvSpPr>
        <p:spPr>
          <a:xfrm>
            <a:off x="6005701" y="2877777"/>
            <a:ext cx="4888170" cy="46988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US" sz="2000" b="1" dirty="0" err="1">
                <a:solidFill>
                  <a:schemeClr val="tx1"/>
                </a:solidFill>
                <a:latin typeface="+mj-lt"/>
              </a:rPr>
              <a:t>Các</a:t>
            </a:r>
            <a:r>
              <a:rPr lang="en-US" sz="20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+mj-lt"/>
              </a:rPr>
              <a:t>mối</a:t>
            </a:r>
            <a:r>
              <a:rPr lang="en-US" sz="20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+mj-lt"/>
              </a:rPr>
              <a:t>quan</a:t>
            </a:r>
            <a:r>
              <a:rPr lang="en-US" sz="20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+mj-lt"/>
              </a:rPr>
              <a:t>tâm</a:t>
            </a:r>
            <a:r>
              <a:rPr lang="en-US" sz="20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+mj-lt"/>
              </a:rPr>
              <a:t>về</a:t>
            </a:r>
            <a:r>
              <a:rPr lang="en-US" sz="20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+mj-lt"/>
              </a:rPr>
              <a:t>xử</a:t>
            </a:r>
            <a:r>
              <a:rPr lang="en-US" sz="20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+mj-lt"/>
              </a:rPr>
              <a:t>lý</a:t>
            </a:r>
            <a:r>
              <a:rPr lang="en-US" sz="20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+mj-lt"/>
              </a:rPr>
              <a:t>dữ</a:t>
            </a:r>
            <a:r>
              <a:rPr lang="en-US" sz="20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+mj-lt"/>
              </a:rPr>
              <a:t>liệu</a:t>
            </a:r>
            <a:endParaRPr lang="en-US" altLang="zh-CN" sz="2400" b="1" spc="600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7C2D7DC-12F4-36E3-9E70-536E79C94D05}"/>
              </a:ext>
            </a:extLst>
          </p:cNvPr>
          <p:cNvSpPr/>
          <p:nvPr/>
        </p:nvSpPr>
        <p:spPr>
          <a:xfrm>
            <a:off x="5612459" y="4014345"/>
            <a:ext cx="4981139" cy="51882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i="0" dirty="0">
              <a:solidFill>
                <a:schemeClr val="bg1"/>
              </a:solidFill>
              <a:effectLst/>
              <a:latin typeface="+mn-lt"/>
            </a:endParaRPr>
          </a:p>
          <a:p>
            <a:r>
              <a:rPr lang="vi-VN" sz="1800" b="1" i="0" dirty="0">
                <a:solidFill>
                  <a:schemeClr val="tx1"/>
                </a:solidFill>
                <a:effectLst/>
                <a:latin typeface="+mn-lt"/>
              </a:rPr>
              <a:t>Dữ liệu phục vụ nhiều người dùn</a:t>
            </a:r>
            <a:r>
              <a:rPr lang="en-US" sz="1800" b="1" i="0" dirty="0">
                <a:solidFill>
                  <a:schemeClr val="tx1"/>
                </a:solidFill>
                <a:effectLst/>
                <a:latin typeface="+mn-lt"/>
              </a:rPr>
              <a:t>g</a:t>
            </a:r>
            <a:endParaRPr lang="en-US" altLang="zh-CN" sz="2400" b="1" spc="600" dirty="0">
              <a:solidFill>
                <a:schemeClr val="tx1"/>
              </a:solidFill>
              <a:latin typeface="+mn-lt"/>
              <a:ea typeface="微软雅黑" panose="020B0503020204020204" pitchFamily="34" charset="-122"/>
            </a:endParaRPr>
          </a:p>
          <a:p>
            <a:pPr algn="ctr"/>
            <a:endParaRPr lang="en-US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7CBA6FB-12D1-3F17-8301-1B32A7803C71}"/>
              </a:ext>
            </a:extLst>
          </p:cNvPr>
          <p:cNvSpPr/>
          <p:nvPr/>
        </p:nvSpPr>
        <p:spPr>
          <a:xfrm>
            <a:off x="4575859" y="6292217"/>
            <a:ext cx="4445804" cy="40344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i="0" dirty="0">
              <a:solidFill>
                <a:schemeClr val="bg1"/>
              </a:solidFill>
              <a:effectLst/>
              <a:latin typeface="+mn-lt"/>
            </a:endParaRPr>
          </a:p>
          <a:p>
            <a:r>
              <a:rPr lang="en-US" sz="2000" b="1" i="0" dirty="0" err="1">
                <a:solidFill>
                  <a:schemeClr val="tx1"/>
                </a:solidFill>
                <a:effectLst/>
                <a:latin typeface="+mn-lt"/>
              </a:rPr>
              <a:t>Các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sz="2000" b="1" i="0" dirty="0" err="1">
                <a:solidFill>
                  <a:schemeClr val="tx1"/>
                </a:solidFill>
                <a:effectLst/>
                <a:latin typeface="+mn-lt"/>
              </a:rPr>
              <a:t>mối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sz="2000" b="1" i="0" dirty="0" err="1">
                <a:solidFill>
                  <a:schemeClr val="tx1"/>
                </a:solidFill>
                <a:effectLst/>
                <a:latin typeface="+mn-lt"/>
              </a:rPr>
              <a:t>quan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sz="2000" b="1" i="0" dirty="0" err="1">
                <a:solidFill>
                  <a:schemeClr val="tx1"/>
                </a:solidFill>
                <a:effectLst/>
                <a:latin typeface="+mn-lt"/>
              </a:rPr>
              <a:t>tâm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sz="2000" b="1" i="0" dirty="0" err="1">
                <a:solidFill>
                  <a:schemeClr val="tx1"/>
                </a:solidFill>
                <a:effectLst/>
                <a:latin typeface="+mn-lt"/>
              </a:rPr>
              <a:t>về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sz="2000" b="1" i="0" dirty="0" err="1">
                <a:solidFill>
                  <a:schemeClr val="tx1"/>
                </a:solidFill>
                <a:effectLst/>
                <a:latin typeface="+mn-lt"/>
              </a:rPr>
              <a:t>triển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sz="2000" b="1" i="0" dirty="0" err="1">
                <a:solidFill>
                  <a:schemeClr val="tx1"/>
                </a:solidFill>
                <a:effectLst/>
                <a:latin typeface="+mn-lt"/>
              </a:rPr>
              <a:t>khai</a:t>
            </a:r>
            <a:endParaRPr lang="en-US" altLang="zh-CN" sz="2800" b="1" spc="600" dirty="0">
              <a:solidFill>
                <a:schemeClr val="tx1"/>
              </a:solidFill>
              <a:latin typeface="+mn-lt"/>
              <a:ea typeface="微软雅黑" panose="020B0503020204020204" pitchFamily="34" charset="-122"/>
            </a:endParaRPr>
          </a:p>
          <a:p>
            <a:pPr algn="ctr"/>
            <a:endParaRPr lang="en-US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ED17CC7-B0C8-B945-6A51-4AE4950DB476}"/>
              </a:ext>
            </a:extLst>
          </p:cNvPr>
          <p:cNvSpPr/>
          <p:nvPr/>
        </p:nvSpPr>
        <p:spPr>
          <a:xfrm>
            <a:off x="6349874" y="1780087"/>
            <a:ext cx="4781649" cy="46988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US" sz="2000" b="1" dirty="0" err="1">
                <a:solidFill>
                  <a:schemeClr val="tx1"/>
                </a:solidFill>
                <a:latin typeface="+mj-lt"/>
              </a:rPr>
              <a:t>Các</a:t>
            </a:r>
            <a:r>
              <a:rPr lang="en-US" sz="20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+mj-lt"/>
              </a:rPr>
              <a:t>mối</a:t>
            </a:r>
            <a:r>
              <a:rPr lang="en-US" sz="20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+mj-lt"/>
              </a:rPr>
              <a:t>quan</a:t>
            </a:r>
            <a:r>
              <a:rPr lang="en-US" sz="20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+mj-lt"/>
              </a:rPr>
              <a:t>tâm</a:t>
            </a:r>
            <a:r>
              <a:rPr lang="en-US" sz="20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+mj-lt"/>
              </a:rPr>
              <a:t>cụ</a:t>
            </a:r>
            <a:r>
              <a:rPr lang="en-US" sz="20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+mj-lt"/>
              </a:rPr>
              <a:t>thể</a:t>
            </a:r>
            <a:endParaRPr lang="en-US" altLang="zh-CN" sz="2400" b="1" spc="600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5E06EC3-AD89-0949-7AE3-776E3EB7CAC3}"/>
              </a:ext>
            </a:extLst>
          </p:cNvPr>
          <p:cNvSpPr/>
          <p:nvPr/>
        </p:nvSpPr>
        <p:spPr>
          <a:xfrm>
            <a:off x="3621879" y="147468"/>
            <a:ext cx="2961490" cy="791026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800" b="1" dirty="0" err="1">
                <a:solidFill>
                  <a:schemeClr val="tx1"/>
                </a:solidFill>
                <a:latin typeface="+mj-lt"/>
                <a:ea typeface="Yu Gothic" panose="020B0400000000000000" pitchFamily="34" charset="-128"/>
              </a:rPr>
              <a:t>Nội</a:t>
            </a:r>
            <a:r>
              <a:rPr lang="en-US" altLang="zh-CN" sz="4800" b="1" dirty="0">
                <a:solidFill>
                  <a:schemeClr val="bg1"/>
                </a:solidFill>
                <a:latin typeface="+mj-lt"/>
                <a:ea typeface="Yu Gothic" panose="020B0400000000000000" pitchFamily="34" charset="-128"/>
              </a:rPr>
              <a:t> </a:t>
            </a:r>
            <a:r>
              <a:rPr lang="en-US" altLang="zh-CN" sz="4800" b="1" dirty="0">
                <a:solidFill>
                  <a:schemeClr val="tx1"/>
                </a:solidFill>
                <a:latin typeface="+mj-lt"/>
                <a:ea typeface="Yu Gothic" panose="020B0400000000000000" pitchFamily="34" charset="-128"/>
              </a:rPr>
              <a:t>dung </a:t>
            </a:r>
            <a:endParaRPr lang="zh-CN" altLang="en-US" sz="4800" b="1" dirty="0">
              <a:solidFill>
                <a:schemeClr val="tx1"/>
              </a:solidFill>
              <a:latin typeface="+mj-lt"/>
              <a:ea typeface="Yu Gothic" panose="020B0400000000000000" pitchFamily="34" charset="-128"/>
            </a:endParaRPr>
          </a:p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87853B-CB92-A4F0-41E7-CBF512734394}"/>
              </a:ext>
            </a:extLst>
          </p:cNvPr>
          <p:cNvSpPr txBox="1"/>
          <p:nvPr/>
        </p:nvSpPr>
        <p:spPr>
          <a:xfrm>
            <a:off x="236687" y="231949"/>
            <a:ext cx="136815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10</a:t>
            </a:r>
            <a:endParaRPr lang="zh-CN" altLang="en-US" sz="80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DD7F9-543C-0963-CB31-271CA00E89F3}"/>
              </a:ext>
            </a:extLst>
          </p:cNvPr>
          <p:cNvSpPr txBox="1"/>
          <p:nvPr/>
        </p:nvSpPr>
        <p:spPr>
          <a:xfrm>
            <a:off x="1604839" y="447973"/>
            <a:ext cx="614947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zh-CN" sz="4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C</a:t>
            </a:r>
            <a:r>
              <a:rPr lang="en-US" altLang="zh-CN" sz="4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ông</a:t>
            </a:r>
            <a:r>
              <a:rPr lang="en-US" altLang="zh-CN" sz="4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4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nghệ</a:t>
            </a:r>
            <a:r>
              <a:rPr lang="en-US" altLang="zh-CN" sz="4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4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triển</a:t>
            </a:r>
            <a:r>
              <a:rPr lang="en-US" altLang="zh-CN" sz="4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4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khai</a:t>
            </a:r>
            <a:endParaRPr lang="zh-CN" altLang="en-US" sz="44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  <a:p>
            <a:pPr algn="ctr"/>
            <a:endParaRPr lang="zh-CN" altLang="en-US" sz="44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F3B6099-8360-5C68-B693-51D0CF289848}"/>
              </a:ext>
            </a:extLst>
          </p:cNvPr>
          <p:cNvCxnSpPr>
            <a:cxnSpLocks/>
          </p:cNvCxnSpPr>
          <p:nvPr/>
        </p:nvCxnSpPr>
        <p:spPr>
          <a:xfrm>
            <a:off x="2252911" y="1243256"/>
            <a:ext cx="4824536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E6B469F-CC09-9537-E6B0-978FB0AEBF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761" y="1585045"/>
            <a:ext cx="981075" cy="1466850"/>
          </a:xfrm>
          <a:prstGeom prst="rect">
            <a:avLst/>
          </a:prstGeom>
        </p:spPr>
      </p:pic>
      <p:sp>
        <p:nvSpPr>
          <p:cNvPr id="10" name="矩形-1">
            <a:extLst>
              <a:ext uri="{FF2B5EF4-FFF2-40B4-BE49-F238E27FC236}">
                <a16:creationId xmlns:a16="http://schemas.microsoft.com/office/drawing/2014/main" id="{8C1EAA35-9B88-B417-741E-56D302914B2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-478257" y="3051895"/>
            <a:ext cx="2458434" cy="429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vi-VN" altLang="zh-CN" sz="1265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Aharoni" panose="02010803020104030203" pitchFamily="2" charset="-79"/>
              </a:rPr>
              <a:t>Triển khai độc lập</a:t>
            </a:r>
            <a:endParaRPr lang="en-US" altLang="zh-CN" sz="1265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FC2A58-C0C0-6A9E-3264-7859D55113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6619" y="1585045"/>
            <a:ext cx="2305050" cy="1333500"/>
          </a:xfrm>
          <a:prstGeom prst="rect">
            <a:avLst/>
          </a:prstGeom>
        </p:spPr>
      </p:pic>
      <p:sp>
        <p:nvSpPr>
          <p:cNvPr id="12" name="矩形-1">
            <a:extLst>
              <a:ext uri="{FF2B5EF4-FFF2-40B4-BE49-F238E27FC236}">
                <a16:creationId xmlns:a16="http://schemas.microsoft.com/office/drawing/2014/main" id="{4E424424-B4D6-2E60-AA7E-D9B042A1FF4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556849" y="2918545"/>
            <a:ext cx="2613494" cy="816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vi-VN" altLang="zh-CN" sz="1265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Aharoni" panose="02010803020104030203" pitchFamily="2" charset="-79"/>
              </a:rPr>
              <a:t>Triển khai theo mô hình Client/Server</a:t>
            </a:r>
            <a:endParaRPr lang="en-US" altLang="zh-CN" sz="1265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DE2A10A-BB08-86BC-7A76-9BB1460713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2952" y="1615168"/>
            <a:ext cx="3629025" cy="1333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2AA0383-F991-861E-208B-BC12F88384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29725" y="1637487"/>
            <a:ext cx="3629025" cy="1333500"/>
          </a:xfrm>
          <a:prstGeom prst="rect">
            <a:avLst/>
          </a:prstGeom>
        </p:spPr>
      </p:pic>
      <p:sp>
        <p:nvSpPr>
          <p:cNvPr id="24" name="矩形-1">
            <a:extLst>
              <a:ext uri="{FF2B5EF4-FFF2-40B4-BE49-F238E27FC236}">
                <a16:creationId xmlns:a16="http://schemas.microsoft.com/office/drawing/2014/main" id="{D2AEF89F-5AB5-3A35-6559-2CEC3F87113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509495" y="3051895"/>
            <a:ext cx="5303943" cy="42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vi-VN" altLang="zh-CN" sz="1265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Aharoni" panose="02010803020104030203" pitchFamily="2" charset="-79"/>
              </a:rPr>
              <a:t>Triển khai N-tầng</a:t>
            </a:r>
            <a:endParaRPr lang="en-US" altLang="zh-CN" sz="1265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D5303D-24A8-8F77-D9DB-9C4965916E71}"/>
              </a:ext>
            </a:extLst>
          </p:cNvPr>
          <p:cNvCxnSpPr/>
          <p:nvPr/>
        </p:nvCxnSpPr>
        <p:spPr>
          <a:xfrm>
            <a:off x="1556849" y="1555388"/>
            <a:ext cx="0" cy="162888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3971287-143A-02E3-1A29-50B7287E01E4}"/>
              </a:ext>
            </a:extLst>
          </p:cNvPr>
          <p:cNvCxnSpPr/>
          <p:nvPr/>
        </p:nvCxnSpPr>
        <p:spPr>
          <a:xfrm>
            <a:off x="4773191" y="1585045"/>
            <a:ext cx="0" cy="162888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EF0AE21-69F8-FC30-ED1E-4F52DC507FC6}"/>
              </a:ext>
            </a:extLst>
          </p:cNvPr>
          <p:cNvSpPr txBox="1"/>
          <p:nvPr/>
        </p:nvSpPr>
        <p:spPr>
          <a:xfrm>
            <a:off x="372667" y="3729669"/>
            <a:ext cx="5840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 err="1">
                <a:solidFill>
                  <a:srgbClr val="FF0000"/>
                </a:solidFill>
                <a:effectLst/>
                <a:latin typeface="+mn-lt"/>
              </a:rPr>
              <a:t>Các</a:t>
            </a:r>
            <a:r>
              <a:rPr lang="en-US" sz="2800" b="1" i="0" dirty="0">
                <a:solidFill>
                  <a:srgbClr val="FF0000"/>
                </a:solidFill>
                <a:effectLst/>
                <a:latin typeface="+mn-lt"/>
              </a:rPr>
              <a:t> </a:t>
            </a:r>
            <a:r>
              <a:rPr lang="en-US" sz="2800" b="1" i="0" dirty="0" err="1">
                <a:solidFill>
                  <a:srgbClr val="FF0000"/>
                </a:solidFill>
                <a:effectLst/>
                <a:latin typeface="+mn-lt"/>
              </a:rPr>
              <a:t>tùy</a:t>
            </a:r>
            <a:r>
              <a:rPr lang="en-US" sz="2800" b="1" i="0" dirty="0">
                <a:solidFill>
                  <a:srgbClr val="FF0000"/>
                </a:solidFill>
                <a:effectLst/>
                <a:latin typeface="+mn-lt"/>
              </a:rPr>
              <a:t> </a:t>
            </a:r>
            <a:r>
              <a:rPr lang="en-US" sz="2800" b="1" i="0" dirty="0" err="1">
                <a:solidFill>
                  <a:srgbClr val="FF0000"/>
                </a:solidFill>
                <a:effectLst/>
                <a:latin typeface="+mn-lt"/>
              </a:rPr>
              <a:t>chọn</a:t>
            </a:r>
            <a:r>
              <a:rPr lang="en-US" sz="2800" b="1" i="0" dirty="0">
                <a:solidFill>
                  <a:srgbClr val="FF0000"/>
                </a:solidFill>
                <a:effectLst/>
                <a:latin typeface="+mn-lt"/>
              </a:rPr>
              <a:t> </a:t>
            </a:r>
            <a:r>
              <a:rPr lang="en-US" sz="2800" b="1" i="0" dirty="0" err="1">
                <a:solidFill>
                  <a:srgbClr val="FF0000"/>
                </a:solidFill>
                <a:effectLst/>
                <a:latin typeface="+mn-lt"/>
              </a:rPr>
              <a:t>công</a:t>
            </a:r>
            <a:r>
              <a:rPr lang="en-US" sz="2800" b="1" i="0" dirty="0">
                <a:solidFill>
                  <a:srgbClr val="FF0000"/>
                </a:solidFill>
                <a:effectLst/>
                <a:latin typeface="+mn-lt"/>
              </a:rPr>
              <a:t> </a:t>
            </a:r>
            <a:r>
              <a:rPr lang="en-US" sz="2800" b="1" i="0" dirty="0" err="1">
                <a:solidFill>
                  <a:srgbClr val="FF0000"/>
                </a:solidFill>
                <a:effectLst/>
                <a:latin typeface="+mn-lt"/>
              </a:rPr>
              <a:t>nghệ</a:t>
            </a:r>
            <a:endParaRPr lang="en-US" sz="28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1" name="矩形-1">
            <a:extLst>
              <a:ext uri="{FF2B5EF4-FFF2-40B4-BE49-F238E27FC236}">
                <a16:creationId xmlns:a16="http://schemas.microsoft.com/office/drawing/2014/main" id="{60A47149-4EDE-4115-3BFE-FE84D6C13C7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9009" y="4026895"/>
            <a:ext cx="5303943" cy="2943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200000"/>
              </a:lnSpc>
              <a:buAutoNum type="arabicPeriod"/>
            </a:pPr>
            <a:r>
              <a:rPr lang="vi-VN" altLang="zh-CN" sz="2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Aharoni" panose="02010803020104030203" pitchFamily="2" charset="-79"/>
              </a:rPr>
              <a:t>Triển khai nhấn một lần</a:t>
            </a:r>
          </a:p>
          <a:p>
            <a:pPr marL="342900" indent="-342900" algn="ctr">
              <a:lnSpc>
                <a:spcPct val="200000"/>
              </a:lnSpc>
              <a:buAutoNum type="arabicPeriod"/>
            </a:pPr>
            <a:r>
              <a:rPr lang="vi-VN" altLang="zh-CN" sz="2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Aharoni" panose="02010803020104030203" pitchFamily="2" charset="-79"/>
              </a:rPr>
              <a:t>Triển khai XCOPY</a:t>
            </a:r>
          </a:p>
          <a:p>
            <a:pPr marL="342900" indent="-342900" algn="ctr">
              <a:lnSpc>
                <a:spcPct val="200000"/>
              </a:lnSpc>
              <a:buAutoNum type="arabicPeriod"/>
            </a:pPr>
            <a:r>
              <a:rPr lang="vi-VN" altLang="zh-CN" sz="2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Aharoni" panose="02010803020104030203" pitchFamily="2" charset="-79"/>
              </a:rPr>
              <a:t>Windows Installer (.MSI) package</a:t>
            </a:r>
          </a:p>
          <a:p>
            <a:pPr marL="342900" indent="-342900" algn="ctr">
              <a:lnSpc>
                <a:spcPct val="200000"/>
              </a:lnSpc>
              <a:buAutoNum type="arabicPeriod"/>
            </a:pPr>
            <a:r>
              <a:rPr lang="vi-VN" altLang="zh-CN" sz="2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Aharoni" panose="02010803020104030203" pitchFamily="2" charset="-79"/>
              </a:rPr>
              <a:t>Gói XBAP</a:t>
            </a:r>
            <a:endParaRPr lang="en-US" altLang="zh-CN" sz="24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24" grpId="0"/>
      <p:bldP spid="40" grpId="0"/>
      <p:bldP spid="4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1" t="14978" b="16651"/>
          <a:stretch>
            <a:fillRect/>
          </a:stretch>
        </p:blipFill>
        <p:spPr>
          <a:xfrm>
            <a:off x="-47913" y="0"/>
            <a:ext cx="13270135" cy="7232650"/>
          </a:xfrm>
        </p:spPr>
      </p:pic>
      <p:sp>
        <p:nvSpPr>
          <p:cNvPr id="22" name="Half Frame 1"/>
          <p:cNvSpPr/>
          <p:nvPr/>
        </p:nvSpPr>
        <p:spPr>
          <a:xfrm>
            <a:off x="6482197" y="424685"/>
            <a:ext cx="914853" cy="914853"/>
          </a:xfrm>
          <a:prstGeom prst="halfFrame">
            <a:avLst>
              <a:gd name="adj1" fmla="val 14147"/>
              <a:gd name="adj2" fmla="val 124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3" name="Half Frame 6"/>
          <p:cNvSpPr/>
          <p:nvPr/>
        </p:nvSpPr>
        <p:spPr>
          <a:xfrm rot="16200000" flipV="1">
            <a:off x="11560017" y="1590519"/>
            <a:ext cx="794516" cy="794516"/>
          </a:xfrm>
          <a:prstGeom prst="halfFrame">
            <a:avLst>
              <a:gd name="adj1" fmla="val 14147"/>
              <a:gd name="adj2" fmla="val 124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963782" y="652515"/>
            <a:ext cx="46380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spc="300" dirty="0">
                <a:solidFill>
                  <a:schemeClr val="bg1"/>
                </a:solidFill>
                <a:latin typeface="Yeseva One" panose="00000500000000000000" pitchFamily="2" charset="0"/>
                <a:ea typeface="方正尚酷简体" panose="02000000000000000000" pitchFamily="65" charset="-122"/>
                <a:cs typeface="+mn-ea"/>
                <a:sym typeface="+mn-lt"/>
              </a:rPr>
              <a:t>Thank you Listen</a:t>
            </a:r>
            <a:endParaRPr lang="zh-CN" altLang="en-US" sz="4400" spc="300" dirty="0">
              <a:solidFill>
                <a:schemeClr val="bg1"/>
              </a:solidFill>
              <a:latin typeface="Yeseva One" panose="00000500000000000000" pitchFamily="2" charset="0"/>
              <a:ea typeface="方正尚酷简体" panose="02000000000000000000" pitchFamily="65" charset="-122"/>
              <a:cs typeface="+mn-ea"/>
              <a:sym typeface="+mn-lt"/>
            </a:endParaRPr>
          </a:p>
        </p:txBody>
      </p:sp>
      <p:sp>
        <p:nvSpPr>
          <p:cNvPr id="27" name="TextBox 38"/>
          <p:cNvSpPr>
            <a:spLocks noChangeArrowheads="1"/>
          </p:cNvSpPr>
          <p:nvPr/>
        </p:nvSpPr>
        <p:spPr bwMode="auto">
          <a:xfrm>
            <a:off x="6909883" y="3820439"/>
            <a:ext cx="4991605" cy="369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8" rIns="91434" bIns="45718">
            <a:spAutoFit/>
          </a:bodyPr>
          <a:lstStyle/>
          <a:p>
            <a:endParaRPr lang="en-US" altLang="zh-CN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8013551" y="1829479"/>
            <a:ext cx="430242" cy="430242"/>
            <a:chOff x="1397676" y="5393375"/>
            <a:chExt cx="1127118" cy="1127118"/>
          </a:xfrm>
        </p:grpSpPr>
        <p:grpSp>
          <p:nvGrpSpPr>
            <p:cNvPr id="29" name="组合 28"/>
            <p:cNvGrpSpPr/>
            <p:nvPr/>
          </p:nvGrpSpPr>
          <p:grpSpPr>
            <a:xfrm>
              <a:off x="1397676" y="5393375"/>
              <a:ext cx="1127118" cy="112711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3" name="同心圆 3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0" name="组合 29"/>
            <p:cNvGrpSpPr>
              <a:grpSpLocks noChangeAspect="1"/>
            </p:cNvGrpSpPr>
            <p:nvPr/>
          </p:nvGrpSpPr>
          <p:grpSpPr>
            <a:xfrm>
              <a:off x="1640450" y="5666393"/>
              <a:ext cx="649086" cy="626022"/>
              <a:chOff x="7019925" y="5499100"/>
              <a:chExt cx="312738" cy="301626"/>
            </a:xfrm>
            <a:solidFill>
              <a:srgbClr val="C00000"/>
            </a:solidFill>
          </p:grpSpPr>
          <p:sp>
            <p:nvSpPr>
              <p:cNvPr id="31" name="Freeform 252"/>
              <p:cNvSpPr/>
              <p:nvPr/>
            </p:nvSpPr>
            <p:spPr bwMode="auto">
              <a:xfrm>
                <a:off x="7069138" y="5567363"/>
                <a:ext cx="214313" cy="233363"/>
              </a:xfrm>
              <a:custGeom>
                <a:avLst/>
                <a:gdLst>
                  <a:gd name="T0" fmla="*/ 0 w 57"/>
                  <a:gd name="T1" fmla="*/ 26 h 62"/>
                  <a:gd name="T2" fmla="*/ 0 w 57"/>
                  <a:gd name="T3" fmla="*/ 59 h 62"/>
                  <a:gd name="T4" fmla="*/ 2 w 57"/>
                  <a:gd name="T5" fmla="*/ 62 h 62"/>
                  <a:gd name="T6" fmla="*/ 4 w 57"/>
                  <a:gd name="T7" fmla="*/ 62 h 62"/>
                  <a:gd name="T8" fmla="*/ 19 w 57"/>
                  <a:gd name="T9" fmla="*/ 62 h 62"/>
                  <a:gd name="T10" fmla="*/ 21 w 57"/>
                  <a:gd name="T11" fmla="*/ 62 h 62"/>
                  <a:gd name="T12" fmla="*/ 21 w 57"/>
                  <a:gd name="T13" fmla="*/ 61 h 62"/>
                  <a:gd name="T14" fmla="*/ 21 w 57"/>
                  <a:gd name="T15" fmla="*/ 45 h 62"/>
                  <a:gd name="T16" fmla="*/ 36 w 57"/>
                  <a:gd name="T17" fmla="*/ 45 h 62"/>
                  <a:gd name="T18" fmla="*/ 36 w 57"/>
                  <a:gd name="T19" fmla="*/ 61 h 62"/>
                  <a:gd name="T20" fmla="*/ 37 w 57"/>
                  <a:gd name="T21" fmla="*/ 62 h 62"/>
                  <a:gd name="T22" fmla="*/ 38 w 57"/>
                  <a:gd name="T23" fmla="*/ 62 h 62"/>
                  <a:gd name="T24" fmla="*/ 53 w 57"/>
                  <a:gd name="T25" fmla="*/ 62 h 62"/>
                  <a:gd name="T26" fmla="*/ 56 w 57"/>
                  <a:gd name="T27" fmla="*/ 62 h 62"/>
                  <a:gd name="T28" fmla="*/ 57 w 57"/>
                  <a:gd name="T29" fmla="*/ 59 h 62"/>
                  <a:gd name="T30" fmla="*/ 57 w 57"/>
                  <a:gd name="T31" fmla="*/ 26 h 62"/>
                  <a:gd name="T32" fmla="*/ 29 w 57"/>
                  <a:gd name="T33" fmla="*/ 0 h 62"/>
                  <a:gd name="T34" fmla="*/ 0 w 57"/>
                  <a:gd name="T35" fmla="*/ 2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" h="62">
                    <a:moveTo>
                      <a:pt x="0" y="26"/>
                    </a:moveTo>
                    <a:cubicBezTo>
                      <a:pt x="0" y="59"/>
                      <a:pt x="0" y="59"/>
                      <a:pt x="0" y="59"/>
                    </a:cubicBezTo>
                    <a:cubicBezTo>
                      <a:pt x="0" y="61"/>
                      <a:pt x="1" y="62"/>
                      <a:pt x="2" y="62"/>
                    </a:cubicBezTo>
                    <a:cubicBezTo>
                      <a:pt x="3" y="62"/>
                      <a:pt x="3" y="62"/>
                      <a:pt x="4" y="62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0" y="62"/>
                      <a:pt x="20" y="62"/>
                      <a:pt x="21" y="62"/>
                    </a:cubicBezTo>
                    <a:cubicBezTo>
                      <a:pt x="21" y="62"/>
                      <a:pt x="21" y="61"/>
                      <a:pt x="21" y="61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36" y="45"/>
                      <a:pt x="36" y="45"/>
                      <a:pt x="36" y="45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7" y="62"/>
                      <a:pt x="37" y="62"/>
                    </a:cubicBezTo>
                    <a:cubicBezTo>
                      <a:pt x="37" y="62"/>
                      <a:pt x="38" y="62"/>
                      <a:pt x="38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4" y="62"/>
                      <a:pt x="55" y="62"/>
                      <a:pt x="56" y="62"/>
                    </a:cubicBezTo>
                    <a:cubicBezTo>
                      <a:pt x="56" y="62"/>
                      <a:pt x="57" y="61"/>
                      <a:pt x="57" y="59"/>
                    </a:cubicBezTo>
                    <a:cubicBezTo>
                      <a:pt x="57" y="26"/>
                      <a:pt x="57" y="26"/>
                      <a:pt x="57" y="26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sp>
            <p:nvSpPr>
              <p:cNvPr id="32" name="Freeform 253"/>
              <p:cNvSpPr/>
              <p:nvPr/>
            </p:nvSpPr>
            <p:spPr bwMode="auto">
              <a:xfrm>
                <a:off x="7019925" y="5499100"/>
                <a:ext cx="312738" cy="169863"/>
              </a:xfrm>
              <a:custGeom>
                <a:avLst/>
                <a:gdLst>
                  <a:gd name="T0" fmla="*/ 81 w 83"/>
                  <a:gd name="T1" fmla="*/ 35 h 45"/>
                  <a:gd name="T2" fmla="*/ 68 w 83"/>
                  <a:gd name="T3" fmla="*/ 23 h 45"/>
                  <a:gd name="T4" fmla="*/ 68 w 83"/>
                  <a:gd name="T5" fmla="*/ 4 h 45"/>
                  <a:gd name="T6" fmla="*/ 66 w 83"/>
                  <a:gd name="T7" fmla="*/ 2 h 45"/>
                  <a:gd name="T8" fmla="*/ 61 w 83"/>
                  <a:gd name="T9" fmla="*/ 2 h 45"/>
                  <a:gd name="T10" fmla="*/ 59 w 83"/>
                  <a:gd name="T11" fmla="*/ 4 h 45"/>
                  <a:gd name="T12" fmla="*/ 59 w 83"/>
                  <a:gd name="T13" fmla="*/ 15 h 45"/>
                  <a:gd name="T14" fmla="*/ 45 w 83"/>
                  <a:gd name="T15" fmla="*/ 2 h 45"/>
                  <a:gd name="T16" fmla="*/ 38 w 83"/>
                  <a:gd name="T17" fmla="*/ 2 h 45"/>
                  <a:gd name="T18" fmla="*/ 2 w 83"/>
                  <a:gd name="T19" fmla="*/ 35 h 45"/>
                  <a:gd name="T20" fmla="*/ 2 w 83"/>
                  <a:gd name="T21" fmla="*/ 43 h 45"/>
                  <a:gd name="T22" fmla="*/ 6 w 83"/>
                  <a:gd name="T23" fmla="*/ 44 h 45"/>
                  <a:gd name="T24" fmla="*/ 10 w 83"/>
                  <a:gd name="T25" fmla="*/ 43 h 45"/>
                  <a:gd name="T26" fmla="*/ 42 w 83"/>
                  <a:gd name="T27" fmla="*/ 13 h 45"/>
                  <a:gd name="T28" fmla="*/ 74 w 83"/>
                  <a:gd name="T29" fmla="*/ 43 h 45"/>
                  <a:gd name="T30" fmla="*/ 81 w 83"/>
                  <a:gd name="T31" fmla="*/ 43 h 45"/>
                  <a:gd name="T32" fmla="*/ 81 w 83"/>
                  <a:gd name="T33" fmla="*/ 3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3" h="45">
                    <a:moveTo>
                      <a:pt x="81" y="35"/>
                    </a:move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7" y="2"/>
                      <a:pt x="66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0" y="2"/>
                      <a:pt x="59" y="3"/>
                      <a:pt x="59" y="4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3" y="0"/>
                      <a:pt x="40" y="0"/>
                      <a:pt x="38" y="2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0" y="37"/>
                      <a:pt x="0" y="40"/>
                      <a:pt x="2" y="43"/>
                    </a:cubicBezTo>
                    <a:cubicBezTo>
                      <a:pt x="3" y="44"/>
                      <a:pt x="5" y="44"/>
                      <a:pt x="6" y="44"/>
                    </a:cubicBezTo>
                    <a:cubicBezTo>
                      <a:pt x="7" y="44"/>
                      <a:pt x="9" y="44"/>
                      <a:pt x="10" y="4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6" y="45"/>
                      <a:pt x="80" y="45"/>
                      <a:pt x="81" y="43"/>
                    </a:cubicBezTo>
                    <a:cubicBezTo>
                      <a:pt x="83" y="40"/>
                      <a:pt x="83" y="37"/>
                      <a:pt x="81" y="35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8856250" y="1828087"/>
            <a:ext cx="430242" cy="430242"/>
            <a:chOff x="5580489" y="5517147"/>
            <a:chExt cx="1127118" cy="1127118"/>
          </a:xfrm>
        </p:grpSpPr>
        <p:grpSp>
          <p:nvGrpSpPr>
            <p:cNvPr id="36" name="组合 35"/>
            <p:cNvGrpSpPr/>
            <p:nvPr/>
          </p:nvGrpSpPr>
          <p:grpSpPr>
            <a:xfrm>
              <a:off x="5580489" y="5517147"/>
              <a:ext cx="1127118" cy="112711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8" name="同心圆 3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" name="任意多边形 36"/>
            <p:cNvSpPr/>
            <p:nvPr/>
          </p:nvSpPr>
          <p:spPr bwMode="auto">
            <a:xfrm>
              <a:off x="5849608" y="5808072"/>
              <a:ext cx="679814" cy="521192"/>
            </a:xfrm>
            <a:custGeom>
              <a:avLst/>
              <a:gdLst>
                <a:gd name="connsiteX0" fmla="*/ 14829 w 563476"/>
                <a:gd name="connsiteY0" fmla="*/ 416347 h 432000"/>
                <a:gd name="connsiteX1" fmla="*/ 556062 w 563476"/>
                <a:gd name="connsiteY1" fmla="*/ 416347 h 432000"/>
                <a:gd name="connsiteX2" fmla="*/ 563476 w 563476"/>
                <a:gd name="connsiteY2" fmla="*/ 424174 h 432000"/>
                <a:gd name="connsiteX3" fmla="*/ 556062 w 563476"/>
                <a:gd name="connsiteY3" fmla="*/ 432000 h 432000"/>
                <a:gd name="connsiteX4" fmla="*/ 14829 w 563476"/>
                <a:gd name="connsiteY4" fmla="*/ 432000 h 432000"/>
                <a:gd name="connsiteX5" fmla="*/ 0 w 563476"/>
                <a:gd name="connsiteY5" fmla="*/ 424174 h 432000"/>
                <a:gd name="connsiteX6" fmla="*/ 14829 w 563476"/>
                <a:gd name="connsiteY6" fmla="*/ 416347 h 432000"/>
                <a:gd name="connsiteX7" fmla="*/ 428869 w 563476"/>
                <a:gd name="connsiteY7" fmla="*/ 200347 h 432000"/>
                <a:gd name="connsiteX8" fmla="*/ 510260 w 563476"/>
                <a:gd name="connsiteY8" fmla="*/ 200347 h 432000"/>
                <a:gd name="connsiteX9" fmla="*/ 510260 w 563476"/>
                <a:gd name="connsiteY9" fmla="*/ 372521 h 432000"/>
                <a:gd name="connsiteX10" fmla="*/ 428869 w 563476"/>
                <a:gd name="connsiteY10" fmla="*/ 372521 h 432000"/>
                <a:gd name="connsiteX11" fmla="*/ 303652 w 563476"/>
                <a:gd name="connsiteY11" fmla="*/ 118956 h 432000"/>
                <a:gd name="connsiteX12" fmla="*/ 385043 w 563476"/>
                <a:gd name="connsiteY12" fmla="*/ 118956 h 432000"/>
                <a:gd name="connsiteX13" fmla="*/ 385043 w 563476"/>
                <a:gd name="connsiteY13" fmla="*/ 372521 h 432000"/>
                <a:gd name="connsiteX14" fmla="*/ 303652 w 563476"/>
                <a:gd name="connsiteY14" fmla="*/ 372521 h 432000"/>
                <a:gd name="connsiteX15" fmla="*/ 72001 w 563476"/>
                <a:gd name="connsiteY15" fmla="*/ 97044 h 432000"/>
                <a:gd name="connsiteX16" fmla="*/ 153392 w 563476"/>
                <a:gd name="connsiteY16" fmla="*/ 97044 h 432000"/>
                <a:gd name="connsiteX17" fmla="*/ 153392 w 563476"/>
                <a:gd name="connsiteY17" fmla="*/ 372521 h 432000"/>
                <a:gd name="connsiteX18" fmla="*/ 72001 w 563476"/>
                <a:gd name="connsiteY18" fmla="*/ 372521 h 432000"/>
                <a:gd name="connsiteX19" fmla="*/ 190957 w 563476"/>
                <a:gd name="connsiteY19" fmla="*/ 0 h 432000"/>
                <a:gd name="connsiteX20" fmla="*/ 272348 w 563476"/>
                <a:gd name="connsiteY20" fmla="*/ 0 h 432000"/>
                <a:gd name="connsiteX21" fmla="*/ 272348 w 563476"/>
                <a:gd name="connsiteY21" fmla="*/ 372521 h 432000"/>
                <a:gd name="connsiteX22" fmla="*/ 190957 w 563476"/>
                <a:gd name="connsiteY22" fmla="*/ 372521 h 4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63476" h="432000">
                  <a:moveTo>
                    <a:pt x="14829" y="416347"/>
                  </a:moveTo>
                  <a:cubicBezTo>
                    <a:pt x="556062" y="416347"/>
                    <a:pt x="556062" y="416347"/>
                    <a:pt x="556062" y="416347"/>
                  </a:cubicBezTo>
                  <a:cubicBezTo>
                    <a:pt x="556062" y="416347"/>
                    <a:pt x="563476" y="416347"/>
                    <a:pt x="563476" y="424174"/>
                  </a:cubicBezTo>
                  <a:cubicBezTo>
                    <a:pt x="563476" y="432000"/>
                    <a:pt x="556062" y="432000"/>
                    <a:pt x="556062" y="432000"/>
                  </a:cubicBezTo>
                  <a:lnTo>
                    <a:pt x="14829" y="432000"/>
                  </a:lnTo>
                  <a:cubicBezTo>
                    <a:pt x="7414" y="432000"/>
                    <a:pt x="0" y="432000"/>
                    <a:pt x="0" y="424174"/>
                  </a:cubicBezTo>
                  <a:cubicBezTo>
                    <a:pt x="0" y="416347"/>
                    <a:pt x="7414" y="416347"/>
                    <a:pt x="14829" y="416347"/>
                  </a:cubicBezTo>
                  <a:close/>
                  <a:moveTo>
                    <a:pt x="428869" y="200347"/>
                  </a:moveTo>
                  <a:lnTo>
                    <a:pt x="510260" y="200347"/>
                  </a:lnTo>
                  <a:lnTo>
                    <a:pt x="510260" y="372521"/>
                  </a:lnTo>
                  <a:lnTo>
                    <a:pt x="428869" y="372521"/>
                  </a:lnTo>
                  <a:close/>
                  <a:moveTo>
                    <a:pt x="303652" y="118956"/>
                  </a:moveTo>
                  <a:lnTo>
                    <a:pt x="385043" y="118956"/>
                  </a:lnTo>
                  <a:lnTo>
                    <a:pt x="385043" y="372521"/>
                  </a:lnTo>
                  <a:lnTo>
                    <a:pt x="303652" y="372521"/>
                  </a:lnTo>
                  <a:close/>
                  <a:moveTo>
                    <a:pt x="72001" y="97044"/>
                  </a:moveTo>
                  <a:lnTo>
                    <a:pt x="153392" y="97044"/>
                  </a:lnTo>
                  <a:lnTo>
                    <a:pt x="153392" y="372521"/>
                  </a:lnTo>
                  <a:lnTo>
                    <a:pt x="72001" y="372521"/>
                  </a:lnTo>
                  <a:close/>
                  <a:moveTo>
                    <a:pt x="190957" y="0"/>
                  </a:moveTo>
                  <a:lnTo>
                    <a:pt x="272348" y="0"/>
                  </a:lnTo>
                  <a:lnTo>
                    <a:pt x="272348" y="372521"/>
                  </a:lnTo>
                  <a:lnTo>
                    <a:pt x="190957" y="372521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0646493" y="1799583"/>
            <a:ext cx="430242" cy="430242"/>
            <a:chOff x="9690559" y="5640919"/>
            <a:chExt cx="1127118" cy="1127118"/>
          </a:xfrm>
        </p:grpSpPr>
        <p:grpSp>
          <p:nvGrpSpPr>
            <p:cNvPr id="41" name="组合 40"/>
            <p:cNvGrpSpPr/>
            <p:nvPr/>
          </p:nvGrpSpPr>
          <p:grpSpPr>
            <a:xfrm>
              <a:off x="9690559" y="5640919"/>
              <a:ext cx="1127118" cy="112711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5" name="同心圆 4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0018158" y="5934910"/>
              <a:ext cx="444804" cy="571770"/>
              <a:chOff x="9200670" y="4312941"/>
              <a:chExt cx="360197" cy="463013"/>
            </a:xfrm>
            <a:solidFill>
              <a:srgbClr val="C00000"/>
            </a:solidFill>
          </p:grpSpPr>
          <p:sp>
            <p:nvSpPr>
              <p:cNvPr id="43" name="Freeform 109"/>
              <p:cNvSpPr>
                <a:spLocks noEditPoints="1"/>
              </p:cNvSpPr>
              <p:nvPr/>
            </p:nvSpPr>
            <p:spPr bwMode="auto">
              <a:xfrm flipH="1">
                <a:off x="9200670" y="4312941"/>
                <a:ext cx="360197" cy="463013"/>
              </a:xfrm>
              <a:custGeom>
                <a:avLst/>
                <a:gdLst>
                  <a:gd name="T0" fmla="*/ 208 w 224"/>
                  <a:gd name="T1" fmla="*/ 0 h 288"/>
                  <a:gd name="T2" fmla="*/ 16 w 224"/>
                  <a:gd name="T3" fmla="*/ 0 h 288"/>
                  <a:gd name="T4" fmla="*/ 0 w 224"/>
                  <a:gd name="T5" fmla="*/ 16 h 288"/>
                  <a:gd name="T6" fmla="*/ 0 w 224"/>
                  <a:gd name="T7" fmla="*/ 272 h 288"/>
                  <a:gd name="T8" fmla="*/ 16 w 224"/>
                  <a:gd name="T9" fmla="*/ 288 h 288"/>
                  <a:gd name="T10" fmla="*/ 176 w 224"/>
                  <a:gd name="T11" fmla="*/ 288 h 288"/>
                  <a:gd name="T12" fmla="*/ 176 w 224"/>
                  <a:gd name="T13" fmla="*/ 144 h 288"/>
                  <a:gd name="T14" fmla="*/ 224 w 224"/>
                  <a:gd name="T15" fmla="*/ 144 h 288"/>
                  <a:gd name="T16" fmla="*/ 224 w 224"/>
                  <a:gd name="T17" fmla="*/ 16 h 288"/>
                  <a:gd name="T18" fmla="*/ 208 w 224"/>
                  <a:gd name="T19" fmla="*/ 0 h 288"/>
                  <a:gd name="T20" fmla="*/ 168 w 224"/>
                  <a:gd name="T21" fmla="*/ 104 h 288"/>
                  <a:gd name="T22" fmla="*/ 56 w 224"/>
                  <a:gd name="T23" fmla="*/ 104 h 288"/>
                  <a:gd name="T24" fmla="*/ 56 w 224"/>
                  <a:gd name="T25" fmla="*/ 88 h 288"/>
                  <a:gd name="T26" fmla="*/ 168 w 224"/>
                  <a:gd name="T27" fmla="*/ 88 h 288"/>
                  <a:gd name="T28" fmla="*/ 168 w 224"/>
                  <a:gd name="T29" fmla="*/ 104 h 288"/>
                  <a:gd name="T30" fmla="*/ 168 w 224"/>
                  <a:gd name="T31" fmla="*/ 72 h 288"/>
                  <a:gd name="T32" fmla="*/ 56 w 224"/>
                  <a:gd name="T33" fmla="*/ 72 h 288"/>
                  <a:gd name="T34" fmla="*/ 56 w 224"/>
                  <a:gd name="T35" fmla="*/ 56 h 288"/>
                  <a:gd name="T36" fmla="*/ 168 w 224"/>
                  <a:gd name="T37" fmla="*/ 56 h 288"/>
                  <a:gd name="T38" fmla="*/ 168 w 224"/>
                  <a:gd name="T39" fmla="*/ 7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4" h="288">
                    <a:moveTo>
                      <a:pt x="208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72"/>
                      <a:pt x="0" y="272"/>
                      <a:pt x="0" y="272"/>
                    </a:cubicBezTo>
                    <a:cubicBezTo>
                      <a:pt x="0" y="281"/>
                      <a:pt x="7" y="288"/>
                      <a:pt x="16" y="288"/>
                    </a:cubicBezTo>
                    <a:cubicBezTo>
                      <a:pt x="176" y="288"/>
                      <a:pt x="176" y="288"/>
                      <a:pt x="176" y="288"/>
                    </a:cubicBezTo>
                    <a:cubicBezTo>
                      <a:pt x="176" y="144"/>
                      <a:pt x="176" y="144"/>
                      <a:pt x="176" y="144"/>
                    </a:cubicBezTo>
                    <a:cubicBezTo>
                      <a:pt x="224" y="144"/>
                      <a:pt x="224" y="144"/>
                      <a:pt x="224" y="144"/>
                    </a:cubicBezTo>
                    <a:cubicBezTo>
                      <a:pt x="224" y="16"/>
                      <a:pt x="224" y="16"/>
                      <a:pt x="224" y="16"/>
                    </a:cubicBezTo>
                    <a:cubicBezTo>
                      <a:pt x="224" y="7"/>
                      <a:pt x="217" y="0"/>
                      <a:pt x="208" y="0"/>
                    </a:cubicBezTo>
                    <a:close/>
                    <a:moveTo>
                      <a:pt x="168" y="104"/>
                    </a:moveTo>
                    <a:cubicBezTo>
                      <a:pt x="56" y="104"/>
                      <a:pt x="56" y="104"/>
                      <a:pt x="56" y="104"/>
                    </a:cubicBezTo>
                    <a:cubicBezTo>
                      <a:pt x="56" y="88"/>
                      <a:pt x="56" y="88"/>
                      <a:pt x="56" y="88"/>
                    </a:cubicBezTo>
                    <a:cubicBezTo>
                      <a:pt x="168" y="88"/>
                      <a:pt x="168" y="88"/>
                      <a:pt x="168" y="88"/>
                    </a:cubicBezTo>
                    <a:lnTo>
                      <a:pt x="168" y="104"/>
                    </a:lnTo>
                    <a:close/>
                    <a:moveTo>
                      <a:pt x="168" y="72"/>
                    </a:moveTo>
                    <a:cubicBezTo>
                      <a:pt x="56" y="72"/>
                      <a:pt x="56" y="72"/>
                      <a:pt x="56" y="72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168" y="56"/>
                      <a:pt x="168" y="56"/>
                      <a:pt x="168" y="56"/>
                    </a:cubicBezTo>
                    <a:lnTo>
                      <a:pt x="168" y="72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8565">
                  <a:defRPr/>
                </a:pPr>
                <a:endParaRPr lang="zh-CN" altLang="en-US" sz="2400">
                  <a:solidFill>
                    <a:sysClr val="windowText" lastClr="000000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任意多边形 43"/>
              <p:cNvSpPr>
                <a:spLocks noChangeArrowheads="1"/>
              </p:cNvSpPr>
              <p:nvPr/>
            </p:nvSpPr>
            <p:spPr bwMode="auto">
              <a:xfrm flipH="1">
                <a:off x="9222222" y="4490367"/>
                <a:ext cx="51067" cy="201531"/>
              </a:xfrm>
              <a:custGeom>
                <a:avLst/>
                <a:gdLst>
                  <a:gd name="connsiteX0" fmla="*/ 51067 w 51067"/>
                  <a:gd name="connsiteY0" fmla="*/ 149783 h 201531"/>
                  <a:gd name="connsiteX1" fmla="*/ 0 w 51067"/>
                  <a:gd name="connsiteY1" fmla="*/ 149783 h 201531"/>
                  <a:gd name="connsiteX2" fmla="*/ 0 w 51067"/>
                  <a:gd name="connsiteY2" fmla="*/ 201531 h 201531"/>
                  <a:gd name="connsiteX3" fmla="*/ 25533 w 51067"/>
                  <a:gd name="connsiteY3" fmla="*/ 201531 h 201531"/>
                  <a:gd name="connsiteX4" fmla="*/ 51067 w 51067"/>
                  <a:gd name="connsiteY4" fmla="*/ 175657 h 201531"/>
                  <a:gd name="connsiteX5" fmla="*/ 51067 w 51067"/>
                  <a:gd name="connsiteY5" fmla="*/ 149783 h 201531"/>
                  <a:gd name="connsiteX6" fmla="*/ 51067 w 51067"/>
                  <a:gd name="connsiteY6" fmla="*/ 74552 h 201531"/>
                  <a:gd name="connsiteX7" fmla="*/ 0 w 51067"/>
                  <a:gd name="connsiteY7" fmla="*/ 74552 h 201531"/>
                  <a:gd name="connsiteX8" fmla="*/ 0 w 51067"/>
                  <a:gd name="connsiteY8" fmla="*/ 126300 h 201531"/>
                  <a:gd name="connsiteX9" fmla="*/ 51067 w 51067"/>
                  <a:gd name="connsiteY9" fmla="*/ 126300 h 201531"/>
                  <a:gd name="connsiteX10" fmla="*/ 51067 w 51067"/>
                  <a:gd name="connsiteY10" fmla="*/ 0 h 201531"/>
                  <a:gd name="connsiteX11" fmla="*/ 0 w 51067"/>
                  <a:gd name="connsiteY11" fmla="*/ 0 h 201531"/>
                  <a:gd name="connsiteX12" fmla="*/ 0 w 51067"/>
                  <a:gd name="connsiteY12" fmla="*/ 51069 h 201531"/>
                  <a:gd name="connsiteX13" fmla="*/ 51067 w 51067"/>
                  <a:gd name="connsiteY13" fmla="*/ 51069 h 20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1067" h="201531">
                    <a:moveTo>
                      <a:pt x="51067" y="149783"/>
                    </a:moveTo>
                    <a:cubicBezTo>
                      <a:pt x="0" y="149783"/>
                      <a:pt x="0" y="149783"/>
                      <a:pt x="0" y="149783"/>
                    </a:cubicBezTo>
                    <a:lnTo>
                      <a:pt x="0" y="201531"/>
                    </a:lnTo>
                    <a:cubicBezTo>
                      <a:pt x="25533" y="201531"/>
                      <a:pt x="25533" y="201531"/>
                      <a:pt x="25533" y="201531"/>
                    </a:cubicBezTo>
                    <a:cubicBezTo>
                      <a:pt x="39896" y="201531"/>
                      <a:pt x="51067" y="190211"/>
                      <a:pt x="51067" y="175657"/>
                    </a:cubicBezTo>
                    <a:cubicBezTo>
                      <a:pt x="51067" y="149783"/>
                      <a:pt x="51067" y="149783"/>
                      <a:pt x="51067" y="149783"/>
                    </a:cubicBezTo>
                    <a:close/>
                    <a:moveTo>
                      <a:pt x="51067" y="74552"/>
                    </a:moveTo>
                    <a:lnTo>
                      <a:pt x="0" y="74552"/>
                    </a:lnTo>
                    <a:lnTo>
                      <a:pt x="0" y="126300"/>
                    </a:lnTo>
                    <a:lnTo>
                      <a:pt x="51067" y="126300"/>
                    </a:lnTo>
                    <a:close/>
                    <a:moveTo>
                      <a:pt x="51067" y="0"/>
                    </a:moveTo>
                    <a:lnTo>
                      <a:pt x="0" y="0"/>
                    </a:lnTo>
                    <a:lnTo>
                      <a:pt x="0" y="51069"/>
                    </a:lnTo>
                    <a:lnTo>
                      <a:pt x="51067" y="51069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8565">
                  <a:defRPr/>
                </a:pPr>
                <a:endParaRPr lang="zh-CN" altLang="en-US" sz="2400">
                  <a:solidFill>
                    <a:sysClr val="windowText" lastClr="000000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9790288" y="1818696"/>
            <a:ext cx="430242" cy="430242"/>
            <a:chOff x="7654445" y="4368208"/>
            <a:chExt cx="1127118" cy="1127118"/>
          </a:xfrm>
        </p:grpSpPr>
        <p:grpSp>
          <p:nvGrpSpPr>
            <p:cNvPr id="48" name="组合 47"/>
            <p:cNvGrpSpPr/>
            <p:nvPr/>
          </p:nvGrpSpPr>
          <p:grpSpPr>
            <a:xfrm>
              <a:off x="7654445" y="4368208"/>
              <a:ext cx="1127118" cy="112711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0" name="同心圆 4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9" name="Freeform 177"/>
            <p:cNvSpPr>
              <a:spLocks noEditPoints="1"/>
            </p:cNvSpPr>
            <p:nvPr/>
          </p:nvSpPr>
          <p:spPr bwMode="auto">
            <a:xfrm>
              <a:off x="7919691" y="4567006"/>
              <a:ext cx="596626" cy="603948"/>
            </a:xfrm>
            <a:custGeom>
              <a:avLst/>
              <a:gdLst>
                <a:gd name="T0" fmla="*/ 46 w 69"/>
                <a:gd name="T1" fmla="*/ 16 h 70"/>
                <a:gd name="T2" fmla="*/ 46 w 69"/>
                <a:gd name="T3" fmla="*/ 34 h 70"/>
                <a:gd name="T4" fmla="*/ 55 w 69"/>
                <a:gd name="T5" fmla="*/ 25 h 70"/>
                <a:gd name="T6" fmla="*/ 46 w 69"/>
                <a:gd name="T7" fmla="*/ 16 h 70"/>
                <a:gd name="T8" fmla="*/ 61 w 69"/>
                <a:gd name="T9" fmla="*/ 9 h 70"/>
                <a:gd name="T10" fmla="*/ 29 w 69"/>
                <a:gd name="T11" fmla="*/ 9 h 70"/>
                <a:gd name="T12" fmla="*/ 26 w 69"/>
                <a:gd name="T13" fmla="*/ 37 h 70"/>
                <a:gd name="T14" fmla="*/ 20 w 69"/>
                <a:gd name="T15" fmla="*/ 43 h 70"/>
                <a:gd name="T16" fmla="*/ 27 w 69"/>
                <a:gd name="T17" fmla="*/ 50 h 70"/>
                <a:gd name="T18" fmla="*/ 33 w 69"/>
                <a:gd name="T19" fmla="*/ 44 h 70"/>
                <a:gd name="T20" fmla="*/ 61 w 69"/>
                <a:gd name="T21" fmla="*/ 41 h 70"/>
                <a:gd name="T22" fmla="*/ 61 w 69"/>
                <a:gd name="T23" fmla="*/ 9 h 70"/>
                <a:gd name="T24" fmla="*/ 34 w 69"/>
                <a:gd name="T25" fmla="*/ 36 h 70"/>
                <a:gd name="T26" fmla="*/ 34 w 69"/>
                <a:gd name="T27" fmla="*/ 14 h 70"/>
                <a:gd name="T28" fmla="*/ 56 w 69"/>
                <a:gd name="T29" fmla="*/ 14 h 70"/>
                <a:gd name="T30" fmla="*/ 56 w 69"/>
                <a:gd name="T31" fmla="*/ 36 h 70"/>
                <a:gd name="T32" fmla="*/ 34 w 69"/>
                <a:gd name="T33" fmla="*/ 36 h 70"/>
                <a:gd name="T34" fmla="*/ 17 w 69"/>
                <a:gd name="T35" fmla="*/ 43 h 70"/>
                <a:gd name="T36" fmla="*/ 0 w 69"/>
                <a:gd name="T37" fmla="*/ 58 h 70"/>
                <a:gd name="T38" fmla="*/ 11 w 69"/>
                <a:gd name="T39" fmla="*/ 70 h 70"/>
                <a:gd name="T40" fmla="*/ 27 w 69"/>
                <a:gd name="T41" fmla="*/ 52 h 70"/>
                <a:gd name="T42" fmla="*/ 17 w 69"/>
                <a:gd name="T43" fmla="*/ 4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9" h="70">
                  <a:moveTo>
                    <a:pt x="46" y="16"/>
                  </a:moveTo>
                  <a:cubicBezTo>
                    <a:pt x="50" y="21"/>
                    <a:pt x="52" y="26"/>
                    <a:pt x="46" y="34"/>
                  </a:cubicBezTo>
                  <a:cubicBezTo>
                    <a:pt x="51" y="34"/>
                    <a:pt x="55" y="30"/>
                    <a:pt x="55" y="25"/>
                  </a:cubicBezTo>
                  <a:cubicBezTo>
                    <a:pt x="55" y="20"/>
                    <a:pt x="51" y="16"/>
                    <a:pt x="46" y="16"/>
                  </a:cubicBezTo>
                  <a:close/>
                  <a:moveTo>
                    <a:pt x="61" y="9"/>
                  </a:moveTo>
                  <a:cubicBezTo>
                    <a:pt x="52" y="0"/>
                    <a:pt x="38" y="0"/>
                    <a:pt x="29" y="9"/>
                  </a:cubicBezTo>
                  <a:cubicBezTo>
                    <a:pt x="22" y="16"/>
                    <a:pt x="21" y="28"/>
                    <a:pt x="26" y="37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42" y="49"/>
                    <a:pt x="53" y="48"/>
                    <a:pt x="61" y="41"/>
                  </a:cubicBezTo>
                  <a:cubicBezTo>
                    <a:pt x="69" y="32"/>
                    <a:pt x="69" y="18"/>
                    <a:pt x="61" y="9"/>
                  </a:cubicBezTo>
                  <a:close/>
                  <a:moveTo>
                    <a:pt x="34" y="36"/>
                  </a:moveTo>
                  <a:cubicBezTo>
                    <a:pt x="28" y="30"/>
                    <a:pt x="28" y="20"/>
                    <a:pt x="34" y="14"/>
                  </a:cubicBezTo>
                  <a:cubicBezTo>
                    <a:pt x="40" y="8"/>
                    <a:pt x="50" y="8"/>
                    <a:pt x="56" y="14"/>
                  </a:cubicBezTo>
                  <a:cubicBezTo>
                    <a:pt x="62" y="20"/>
                    <a:pt x="62" y="30"/>
                    <a:pt x="56" y="36"/>
                  </a:cubicBezTo>
                  <a:cubicBezTo>
                    <a:pt x="50" y="42"/>
                    <a:pt x="40" y="42"/>
                    <a:pt x="34" y="36"/>
                  </a:cubicBezTo>
                  <a:close/>
                  <a:moveTo>
                    <a:pt x="17" y="43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27" y="52"/>
                    <a:pt x="27" y="52"/>
                    <a:pt x="27" y="52"/>
                  </a:cubicBezTo>
                  <a:lnTo>
                    <a:pt x="17" y="43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52" name="直接连接符 51"/>
          <p:cNvCxnSpPr/>
          <p:nvPr/>
        </p:nvCxnSpPr>
        <p:spPr>
          <a:xfrm>
            <a:off x="6939622" y="1600101"/>
            <a:ext cx="4686319" cy="0"/>
          </a:xfrm>
          <a:prstGeom prst="line">
            <a:avLst/>
          </a:prstGeom>
          <a:ln w="28575">
            <a:solidFill>
              <a:schemeClr val="bg1"/>
            </a:solidFill>
            <a:prstDash val="soli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Những hình ảnh vỗ tay đẹp cho Powerpoint">
            <a:extLst>
              <a:ext uri="{FF2B5EF4-FFF2-40B4-BE49-F238E27FC236}">
                <a16:creationId xmlns:a16="http://schemas.microsoft.com/office/drawing/2014/main" id="{7F1B333F-3B47-9CD7-87A3-41FFC34B7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9054" y="4381620"/>
            <a:ext cx="2435690" cy="255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 tmFilter="0,0; .5, 1; 1, 1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650"/>
                                </p:stCondLst>
                                <p:childTnLst>
                                  <p:par>
                                    <p:cTn id="20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2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 nodePh="1" p14:presetBounceEnd="28000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23"/>
                                        </p:cond>
                                      </p:end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25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2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5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9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0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52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4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5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52" presetClass="entr" presetSubtype="0" fill="hold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9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40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52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4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45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46" dur="1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23" grpId="0" animBg="1"/>
          <p:bldP spid="26" grpId="0"/>
          <p:bldP spid="2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 tmFilter="0,0; .5, 1; 1, 1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650"/>
                                </p:stCondLst>
                                <p:childTnLst>
                                  <p:par>
                                    <p:cTn id="20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2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23"/>
                                        </p:cond>
                                      </p:end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5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9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0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52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4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5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52" presetClass="entr" presetSubtype="0" fill="hold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9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40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52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4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45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46" dur="1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23" grpId="0" animBg="1"/>
          <p:bldP spid="26" grpId="0"/>
          <p:bldP spid="27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5" r="39932" b="42937"/>
          <a:stretch>
            <a:fillRect/>
          </a:stretch>
        </p:blipFill>
        <p:spPr>
          <a:xfrm>
            <a:off x="0" y="-14194"/>
            <a:ext cx="12858750" cy="7232650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31" name="矩形-3"/>
          <p:cNvSpPr/>
          <p:nvPr>
            <p:custDataLst>
              <p:tags r:id="rId1"/>
            </p:custDataLst>
          </p:nvPr>
        </p:nvSpPr>
        <p:spPr>
          <a:xfrm>
            <a:off x="308695" y="161187"/>
            <a:ext cx="548746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TỔNG QUAN: </a:t>
            </a:r>
            <a:endParaRPr lang="zh-CN" altLang="en-US" sz="72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CFCEAC-1D6F-FF87-9524-A5581687F56C}"/>
              </a:ext>
            </a:extLst>
          </p:cNvPr>
          <p:cNvSpPr txBox="1"/>
          <p:nvPr/>
        </p:nvSpPr>
        <p:spPr>
          <a:xfrm>
            <a:off x="308695" y="2104157"/>
            <a:ext cx="58326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solidFill>
                  <a:schemeClr val="bg1"/>
                </a:solidFill>
                <a:latin typeface="+mn-lt"/>
              </a:rPr>
              <a:t>Biết về các kịch bản chính của ứng dụng người dùng phong phú</a:t>
            </a:r>
          </a:p>
          <a:p>
            <a:r>
              <a:rPr lang="vi-VN" sz="2000" dirty="0">
                <a:solidFill>
                  <a:schemeClr val="bg1"/>
                </a:solidFill>
                <a:latin typeface="+mn-lt"/>
              </a:rPr>
              <a:t>Các thành phần của ứng dụng người dùng phong phú</a:t>
            </a:r>
          </a:p>
          <a:p>
            <a:r>
              <a:rPr lang="vi-VN" sz="2000" dirty="0">
                <a:solidFill>
                  <a:schemeClr val="bg1"/>
                </a:solidFill>
                <a:latin typeface="+mn-lt"/>
              </a:rPr>
              <a:t>Tầm quan trọng của việc thiết kế ứng dụng người dùng phong phú</a:t>
            </a:r>
          </a:p>
          <a:p>
            <a:r>
              <a:rPr lang="vi-VN" sz="2000" dirty="0">
                <a:solidFill>
                  <a:schemeClr val="bg1"/>
                </a:solidFill>
                <a:latin typeface="+mn-lt"/>
              </a:rPr>
              <a:t>Triển khai ứng dụng</a:t>
            </a:r>
          </a:p>
          <a:p>
            <a:r>
              <a:rPr lang="vi-VN" sz="2000" dirty="0">
                <a:solidFill>
                  <a:schemeClr val="bg1"/>
                </a:solidFill>
                <a:latin typeface="+mn-lt"/>
              </a:rPr>
              <a:t>Nền tảng chính và công nghệ thiết kế ứng dụng </a:t>
            </a:r>
            <a:endParaRPr lang="en-US" sz="20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D9B472-4219-9406-AE21-A04A0319B498}"/>
              </a:ext>
            </a:extLst>
          </p:cNvPr>
          <p:cNvCxnSpPr/>
          <p:nvPr/>
        </p:nvCxnSpPr>
        <p:spPr>
          <a:xfrm>
            <a:off x="452711" y="1168053"/>
            <a:ext cx="4896544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CB0172F-4787-D9EA-C8B2-B7C569AA03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3391" y="1240061"/>
            <a:ext cx="6116444" cy="5366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0111823-5BA1-68C9-6DCB-D3E531251A0A}"/>
              </a:ext>
            </a:extLst>
          </p:cNvPr>
          <p:cNvSpPr/>
          <p:nvPr/>
        </p:nvSpPr>
        <p:spPr>
          <a:xfrm>
            <a:off x="7837383" y="0"/>
            <a:ext cx="4856688" cy="7102106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A5C33D5-7045-0F58-D212-7406F843F468}"/>
              </a:ext>
            </a:extLst>
          </p:cNvPr>
          <p:cNvSpPr/>
          <p:nvPr/>
        </p:nvSpPr>
        <p:spPr>
          <a:xfrm>
            <a:off x="377193" y="5714307"/>
            <a:ext cx="7381672" cy="45775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578512B-8317-4087-F1C3-3336556A82E0}"/>
              </a:ext>
            </a:extLst>
          </p:cNvPr>
          <p:cNvSpPr/>
          <p:nvPr/>
        </p:nvSpPr>
        <p:spPr>
          <a:xfrm>
            <a:off x="377193" y="4540643"/>
            <a:ext cx="7381672" cy="45775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B03E938-9D16-22AD-E1FF-F11E27A18037}"/>
              </a:ext>
            </a:extLst>
          </p:cNvPr>
          <p:cNvSpPr/>
          <p:nvPr/>
        </p:nvSpPr>
        <p:spPr>
          <a:xfrm>
            <a:off x="385081" y="3320190"/>
            <a:ext cx="7380294" cy="45775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BEF25EE-E64B-A749-BF68-28B1CEAFA5C7}"/>
              </a:ext>
            </a:extLst>
          </p:cNvPr>
          <p:cNvSpPr/>
          <p:nvPr/>
        </p:nvSpPr>
        <p:spPr>
          <a:xfrm>
            <a:off x="359196" y="2153009"/>
            <a:ext cx="7380294" cy="45775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A66500F-AFE4-07D7-6675-E83DD7668872}"/>
              </a:ext>
            </a:extLst>
          </p:cNvPr>
          <p:cNvSpPr/>
          <p:nvPr/>
        </p:nvSpPr>
        <p:spPr>
          <a:xfrm>
            <a:off x="380702" y="968638"/>
            <a:ext cx="7358788" cy="45775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矩形-3">
            <a:extLst>
              <a:ext uri="{FF2B5EF4-FFF2-40B4-BE49-F238E27FC236}">
                <a16:creationId xmlns:a16="http://schemas.microsoft.com/office/drawing/2014/main" id="{52709C70-0FD1-55F0-89EE-929CF831905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64679" y="-11888"/>
            <a:ext cx="118814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01</a:t>
            </a:r>
            <a:endParaRPr lang="zh-CN" altLang="en-US" sz="72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A1EC3D-8AF9-B0F1-AF0D-85FDBD3FE29C}"/>
              </a:ext>
            </a:extLst>
          </p:cNvPr>
          <p:cNvSpPr txBox="1"/>
          <p:nvPr/>
        </p:nvSpPr>
        <p:spPr>
          <a:xfrm>
            <a:off x="1317159" y="265110"/>
            <a:ext cx="6048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Yeseva One" panose="00000500000000000000"/>
              </a:rPr>
              <a:t>CÁC LƯU Ý KHI THIẾT KẾ RCA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3997344-AE11-DCE0-CCF7-B3CE8CA3D443}"/>
              </a:ext>
            </a:extLst>
          </p:cNvPr>
          <p:cNvCxnSpPr>
            <a:cxnSpLocks/>
          </p:cNvCxnSpPr>
          <p:nvPr/>
        </p:nvCxnSpPr>
        <p:spPr>
          <a:xfrm>
            <a:off x="1352825" y="883273"/>
            <a:ext cx="5580606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E919B8B-2C22-D9A9-BD0C-D7BCAB5E0828}"/>
              </a:ext>
            </a:extLst>
          </p:cNvPr>
          <p:cNvSpPr txBox="1"/>
          <p:nvPr/>
        </p:nvSpPr>
        <p:spPr>
          <a:xfrm>
            <a:off x="380703" y="920518"/>
            <a:ext cx="5578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→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Yeseva One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2800" b="1" dirty="0">
                <a:solidFill>
                  <a:schemeClr val="bg1"/>
                </a:solidFill>
                <a:effectLst/>
                <a:latin typeface="Yeseva One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Yeseva One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2800" b="1" dirty="0">
                <a:solidFill>
                  <a:schemeClr val="bg1"/>
                </a:solidFill>
                <a:effectLst/>
                <a:latin typeface="Yeseva One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Yeseva One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nghệ</a:t>
            </a:r>
            <a:r>
              <a:rPr lang="en-US" sz="2800" b="1" dirty="0">
                <a:solidFill>
                  <a:schemeClr val="bg1"/>
                </a:solidFill>
                <a:effectLst/>
                <a:latin typeface="Yeseva One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Yeseva One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phù</a:t>
            </a:r>
            <a:r>
              <a:rPr lang="en-US" sz="2800" b="1" dirty="0">
                <a:solidFill>
                  <a:schemeClr val="bg1"/>
                </a:solidFill>
                <a:effectLst/>
                <a:latin typeface="Yeseva One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Yeseva One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2800" b="1" dirty="0">
                <a:solidFill>
                  <a:schemeClr val="bg1"/>
                </a:solidFill>
                <a:effectLst/>
                <a:latin typeface="Yeseva One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Yeseva One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US" sz="2800" b="1" dirty="0">
                <a:solidFill>
                  <a:schemeClr val="bg1"/>
                </a:solidFill>
                <a:effectLst/>
                <a:latin typeface="Yeseva One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Yeseva One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endParaRPr lang="en-US" sz="2800" dirty="0">
              <a:solidFill>
                <a:schemeClr val="bg1"/>
              </a:solidFill>
              <a:latin typeface="Yeseva One" panose="0000050000000000000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9CA36D-5236-6EC2-4A00-DF5D2CEA6AA9}"/>
              </a:ext>
            </a:extLst>
          </p:cNvPr>
          <p:cNvSpPr txBox="1"/>
          <p:nvPr/>
        </p:nvSpPr>
        <p:spPr>
          <a:xfrm>
            <a:off x="380703" y="1528093"/>
            <a:ext cx="6048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→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  <a:ea typeface="Calibri" panose="020F0502020204030204" pitchFamily="34" charset="0"/>
              </a:rPr>
              <a:t>Tách</a:t>
            </a:r>
            <a:r>
              <a:rPr lang="en-US" sz="2800" b="1" dirty="0">
                <a:solidFill>
                  <a:schemeClr val="bg1"/>
                </a:solidFill>
                <a:effectLst/>
                <a:latin typeface="Yeseva One" panose="0000050000000000000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Yeseva One" panose="00000500000000000000"/>
                <a:ea typeface="Calibri" panose="020F0502020204030204" pitchFamily="34" charset="0"/>
              </a:rPr>
              <a:t>xử</a:t>
            </a:r>
            <a:r>
              <a:rPr lang="en-US" sz="2800" b="1" dirty="0">
                <a:solidFill>
                  <a:schemeClr val="bg1"/>
                </a:solidFill>
                <a:effectLst/>
                <a:latin typeface="Yeseva One" panose="0000050000000000000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Yeseva One" panose="00000500000000000000"/>
                <a:ea typeface="Calibri" panose="020F0502020204030204" pitchFamily="34" charset="0"/>
              </a:rPr>
              <a:t>lí</a:t>
            </a:r>
            <a:r>
              <a:rPr lang="en-US" sz="2800" b="1" dirty="0">
                <a:solidFill>
                  <a:schemeClr val="bg1"/>
                </a:solidFill>
                <a:effectLst/>
                <a:latin typeface="Yeseva One" panose="0000050000000000000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Yeseva One" panose="00000500000000000000"/>
                <a:ea typeface="Calibri" panose="020F0502020204030204" pitchFamily="34" charset="0"/>
              </a:rPr>
              <a:t>ra</a:t>
            </a:r>
            <a:r>
              <a:rPr lang="en-US" sz="2800" b="1" dirty="0">
                <a:solidFill>
                  <a:schemeClr val="bg1"/>
                </a:solidFill>
                <a:effectLst/>
                <a:latin typeface="Yeseva One" panose="0000050000000000000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Yeseva One" panose="00000500000000000000"/>
                <a:ea typeface="Calibri" panose="020F0502020204030204" pitchFamily="34" charset="0"/>
              </a:rPr>
              <a:t>khỏi</a:t>
            </a:r>
            <a:r>
              <a:rPr lang="en-US" sz="2800" b="1" dirty="0">
                <a:solidFill>
                  <a:schemeClr val="bg1"/>
                </a:solidFill>
                <a:effectLst/>
                <a:latin typeface="Yeseva One" panose="0000050000000000000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Yeseva One" panose="00000500000000000000"/>
                <a:ea typeface="Calibri" panose="020F0502020204030204" pitchFamily="34" charset="0"/>
              </a:rPr>
              <a:t>triển</a:t>
            </a:r>
            <a:r>
              <a:rPr lang="en-US" sz="2800" b="1" dirty="0">
                <a:solidFill>
                  <a:schemeClr val="bg1"/>
                </a:solidFill>
                <a:effectLst/>
                <a:latin typeface="Yeseva One" panose="0000050000000000000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Yeseva One" panose="00000500000000000000"/>
                <a:ea typeface="Calibri" panose="020F0502020204030204" pitchFamily="34" charset="0"/>
              </a:rPr>
              <a:t>khai</a:t>
            </a:r>
            <a:r>
              <a:rPr lang="en-US" sz="2800" b="1" dirty="0">
                <a:solidFill>
                  <a:schemeClr val="bg1"/>
                </a:solidFill>
                <a:effectLst/>
                <a:latin typeface="Yeseva One" panose="0000050000000000000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Yeseva One" panose="00000500000000000000"/>
                <a:ea typeface="Calibri" panose="020F0502020204030204" pitchFamily="34" charset="0"/>
              </a:rPr>
              <a:t>giao</a:t>
            </a:r>
            <a:r>
              <a:rPr lang="en-US" sz="2800" b="1" dirty="0">
                <a:solidFill>
                  <a:schemeClr val="bg1"/>
                </a:solidFill>
                <a:effectLst/>
                <a:latin typeface="Yeseva One" panose="0000050000000000000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Yeseva One" panose="00000500000000000000"/>
                <a:ea typeface="Calibri" panose="020F0502020204030204" pitchFamily="34" charset="0"/>
              </a:rPr>
              <a:t>diện</a:t>
            </a:r>
            <a:endParaRPr lang="en-US" sz="2800" dirty="0">
              <a:solidFill>
                <a:schemeClr val="bg1"/>
              </a:solidFill>
              <a:latin typeface="Yeseva One" panose="0000050000000000000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C5372F-2115-040D-3F84-89EFEEEE7EB5}"/>
              </a:ext>
            </a:extLst>
          </p:cNvPr>
          <p:cNvSpPr txBox="1"/>
          <p:nvPr/>
        </p:nvSpPr>
        <p:spPr>
          <a:xfrm>
            <a:off x="380702" y="2141763"/>
            <a:ext cx="6984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→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Xác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định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nhiệm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vụ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và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quy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trình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trình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bày</a:t>
            </a:r>
            <a:endParaRPr lang="en-US" sz="2800" b="1" dirty="0">
              <a:solidFill>
                <a:schemeClr val="bg1"/>
              </a:solidFill>
              <a:latin typeface="Yeseva One" panose="0000050000000000000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3A2C57-7574-0A7C-AF86-B51FDA3EE889}"/>
              </a:ext>
            </a:extLst>
          </p:cNvPr>
          <p:cNvSpPr txBox="1"/>
          <p:nvPr/>
        </p:nvSpPr>
        <p:spPr>
          <a:xfrm>
            <a:off x="380703" y="2728146"/>
            <a:ext cx="6912768" cy="522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→ </a:t>
            </a:r>
            <a:r>
              <a:rPr lang="vi-VN" sz="2800" b="1" dirty="0">
                <a:solidFill>
                  <a:schemeClr val="bg1"/>
                </a:solidFill>
              </a:rPr>
              <a:t>Thiết kế giao diện phù hợp và </a:t>
            </a:r>
            <a:r>
              <a:rPr lang="en-US" sz="2800" b="1" dirty="0" err="1">
                <a:solidFill>
                  <a:schemeClr val="bg1"/>
                </a:solidFill>
              </a:rPr>
              <a:t>dễ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vi-VN" sz="2800" b="1" dirty="0">
                <a:solidFill>
                  <a:schemeClr val="bg1"/>
                </a:solidFill>
              </a:rPr>
              <a:t>sử dụng</a:t>
            </a:r>
            <a:endParaRPr lang="en-US" sz="2800" b="1" dirty="0">
              <a:solidFill>
                <a:schemeClr val="bg1"/>
              </a:solidFill>
              <a:latin typeface="Yeseva One" panose="0000050000000000000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BF2DC2-1CB0-1590-E068-A776B430F056}"/>
              </a:ext>
            </a:extLst>
          </p:cNvPr>
          <p:cNvSpPr txBox="1"/>
          <p:nvPr/>
        </p:nvSpPr>
        <p:spPr>
          <a:xfrm>
            <a:off x="380703" y="3314530"/>
            <a:ext cx="6292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→ </a:t>
            </a:r>
            <a:r>
              <a:rPr lang="en-US" sz="2800" b="1" dirty="0">
                <a:solidFill>
                  <a:schemeClr val="bg1"/>
                </a:solidFill>
              </a:rPr>
              <a:t>Chia </a:t>
            </a:r>
            <a:r>
              <a:rPr lang="en-US" sz="2800" b="1" dirty="0" err="1">
                <a:solidFill>
                  <a:schemeClr val="bg1"/>
                </a:solidFill>
              </a:rPr>
              <a:t>nhỏ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vi-VN" sz="2800" b="1" dirty="0">
                <a:solidFill>
                  <a:schemeClr val="bg1"/>
                </a:solidFill>
              </a:rPr>
              <a:t>các vấn đề cần quan tâm</a:t>
            </a:r>
            <a:endParaRPr lang="en-US" sz="2800" b="1" dirty="0">
              <a:solidFill>
                <a:schemeClr val="bg1"/>
              </a:solidFill>
              <a:latin typeface="Yeseva One" panose="0000050000000000000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FCFFE0-636A-6BE6-CAD9-A8960A2187C0}"/>
              </a:ext>
            </a:extLst>
          </p:cNvPr>
          <p:cNvSpPr txBox="1"/>
          <p:nvPr/>
        </p:nvSpPr>
        <p:spPr>
          <a:xfrm>
            <a:off x="395549" y="3895304"/>
            <a:ext cx="6177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→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Tái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sử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dụng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các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xử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lý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trình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bày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có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sẵn</a:t>
            </a:r>
            <a:endParaRPr lang="en-US" sz="2800" b="1" dirty="0">
              <a:solidFill>
                <a:schemeClr val="bg1"/>
              </a:solidFill>
              <a:latin typeface="Yeseva One" panose="0000050000000000000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065EF0-B75C-C9D3-53A5-8A4C06CE09B3}"/>
              </a:ext>
            </a:extLst>
          </p:cNvPr>
          <p:cNvSpPr txBox="1"/>
          <p:nvPr/>
        </p:nvSpPr>
        <p:spPr>
          <a:xfrm>
            <a:off x="363750" y="4471827"/>
            <a:ext cx="6984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→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Ràng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buộc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lỏng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ứng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dụng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với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dịch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vụ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từ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xa</a:t>
            </a:r>
            <a:endParaRPr lang="en-US" sz="2800" b="1" dirty="0">
              <a:solidFill>
                <a:schemeClr val="bg1"/>
              </a:solidFill>
              <a:latin typeface="Yeseva One" panose="0000050000000000000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15C582-2B2C-2AC7-E12E-228756DDFC96}"/>
              </a:ext>
            </a:extLst>
          </p:cNvPr>
          <p:cNvSpPr txBox="1"/>
          <p:nvPr/>
        </p:nvSpPr>
        <p:spPr>
          <a:xfrm>
            <a:off x="380703" y="505685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→ </a:t>
            </a:r>
            <a:r>
              <a:rPr lang="vi-VN" sz="2800" b="1" dirty="0">
                <a:solidFill>
                  <a:schemeClr val="bg1"/>
                </a:solidFill>
              </a:rPr>
              <a:t>Tránh ràng buộc chặt các </a:t>
            </a:r>
            <a:r>
              <a:rPr lang="en-US" sz="2800" b="1" dirty="0" err="1">
                <a:solidFill>
                  <a:schemeClr val="bg1"/>
                </a:solidFill>
              </a:rPr>
              <a:t>thành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phần</a:t>
            </a:r>
            <a:r>
              <a:rPr lang="vi-VN" sz="2800" b="1" dirty="0">
                <a:solidFill>
                  <a:schemeClr val="bg1"/>
                </a:solidFill>
              </a:rPr>
              <a:t> trong lớp</a:t>
            </a:r>
            <a:endParaRPr lang="en-US" sz="2800" b="1" dirty="0">
              <a:solidFill>
                <a:schemeClr val="bg1"/>
              </a:solidFill>
              <a:latin typeface="Yeseva One" panose="0000050000000000000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6DD833-23EB-0FF1-9921-F8E0505660A6}"/>
              </a:ext>
            </a:extLst>
          </p:cNvPr>
          <p:cNvSpPr txBox="1"/>
          <p:nvPr/>
        </p:nvSpPr>
        <p:spPr>
          <a:xfrm>
            <a:off x="380703" y="5648846"/>
            <a:ext cx="6967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→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Giảm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vòng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đi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khứ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hồi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khi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truy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cập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từ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xa</a:t>
            </a:r>
            <a:endParaRPr lang="en-US" sz="2800" b="1" dirty="0">
              <a:solidFill>
                <a:schemeClr val="bg1"/>
              </a:solidFill>
              <a:latin typeface="Yeseva One" panose="0000050000000000000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A88AA98-EFA2-5943-6786-C090AB693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6745" y="2464259"/>
            <a:ext cx="3469713" cy="19542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9BD8D3C-5CAF-F70E-ED5B-08191A7E9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9655" y="375965"/>
            <a:ext cx="3357763" cy="184464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5CC3F71-DCA1-7A18-97BE-5CE2175C6B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7566" y="4579171"/>
            <a:ext cx="4208891" cy="225986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5E25C25-9F2A-E5D9-097C-3B0283F42A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0751" y="1024037"/>
            <a:ext cx="2757296" cy="339448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FEEECFE-FC7F-B483-6F61-81F955B7A1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7607" y="4579171"/>
            <a:ext cx="4016142" cy="212912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47C9B31-EC8E-D125-14B4-1806734F5D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748" y="130544"/>
            <a:ext cx="2757296" cy="207453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93A3A52-46B2-CB64-94A0-02A5467B1D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745" y="2572309"/>
            <a:ext cx="2757296" cy="206403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A1F6488-3BA9-57B6-EE92-5B7D1332DE8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748" y="4995047"/>
            <a:ext cx="2757296" cy="2091561"/>
          </a:xfrm>
          <a:prstGeom prst="rect">
            <a:avLst/>
          </a:prstGeom>
        </p:spPr>
      </p:pic>
      <p:sp>
        <p:nvSpPr>
          <p:cNvPr id="47" name="Arrow: Right 46">
            <a:extLst>
              <a:ext uri="{FF2B5EF4-FFF2-40B4-BE49-F238E27FC236}">
                <a16:creationId xmlns:a16="http://schemas.microsoft.com/office/drawing/2014/main" id="{DB80AACC-8796-6FD4-7ED8-9155651DE498}"/>
              </a:ext>
            </a:extLst>
          </p:cNvPr>
          <p:cNvSpPr/>
          <p:nvPr/>
        </p:nvSpPr>
        <p:spPr>
          <a:xfrm rot="5400000">
            <a:off x="10477372" y="2196840"/>
            <a:ext cx="432048" cy="430906"/>
          </a:xfrm>
          <a:prstGeom prst="rightArrow">
            <a:avLst/>
          </a:prstGeom>
          <a:solidFill>
            <a:srgbClr val="FFFF00"/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0D6C4963-8F8A-604C-E829-AFF0D3AD6A5C}"/>
              </a:ext>
            </a:extLst>
          </p:cNvPr>
          <p:cNvSpPr/>
          <p:nvPr/>
        </p:nvSpPr>
        <p:spPr>
          <a:xfrm rot="5400000">
            <a:off x="10469369" y="4604723"/>
            <a:ext cx="432048" cy="430906"/>
          </a:xfrm>
          <a:prstGeom prst="rightArrow">
            <a:avLst/>
          </a:prstGeom>
          <a:solidFill>
            <a:srgbClr val="FFFF00"/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42BD8CC-BEC0-B507-DB37-9B9345CEE6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13551" y="4677109"/>
            <a:ext cx="4503304" cy="205066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66B00B4-CA27-7863-F050-CED58E638C1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809" y="2313061"/>
            <a:ext cx="4481191" cy="21839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5C110B4-3A5D-5DF7-3919-4F66F80DC73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445" y="154793"/>
            <a:ext cx="4503304" cy="191069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9D54459-2D46-F663-479D-8F11A5DA32F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33168" y="505177"/>
            <a:ext cx="3762375" cy="122872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6EB5A86C-8008-91FA-55A9-030F8CE10C0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35547" y="2778852"/>
            <a:ext cx="3728494" cy="325359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40D769E-39AD-9A42-1223-F88C38C6B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720" y="1312890"/>
            <a:ext cx="3837459" cy="383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pattern="hexago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7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7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7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6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7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1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6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2" dur="7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4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7" dur="75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75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9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3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06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1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09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6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6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8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8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6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8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8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0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4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0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6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0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4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6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6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  <p:bldP spid="7" grpId="1" build="allAtOnce"/>
      <p:bldP spid="7" grpId="2" build="allAtOnce"/>
      <p:bldP spid="21" grpId="0"/>
      <p:bldP spid="21" grpId="1"/>
      <p:bldP spid="21" grpId="2"/>
      <p:bldP spid="26" grpId="0"/>
      <p:bldP spid="26" grpId="1"/>
      <p:bldP spid="26" grpId="2"/>
      <p:bldP spid="27" grpId="0"/>
      <p:bldP spid="27" grpId="1"/>
      <p:bldP spid="27" grpId="2"/>
      <p:bldP spid="29" grpId="0"/>
      <p:bldP spid="29" grpId="1"/>
      <p:bldP spid="29" grpId="2"/>
      <p:bldP spid="30" grpId="0"/>
      <p:bldP spid="30" grpId="1"/>
      <p:bldP spid="30" grpId="2"/>
      <p:bldP spid="31" grpId="0"/>
      <p:bldP spid="31" grpId="1"/>
      <p:bldP spid="31" grpId="2"/>
      <p:bldP spid="32" grpId="0"/>
      <p:bldP spid="32" grpId="1"/>
      <p:bldP spid="32" grpId="2"/>
      <p:bldP spid="33" grpId="0"/>
      <p:bldP spid="33" grpId="1"/>
      <p:bldP spid="47" grpId="0" animBg="1"/>
      <p:bldP spid="47" grpId="1" animBg="1"/>
      <p:bldP spid="48" grpId="0" animBg="1"/>
      <p:bldP spid="4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5" r="39932" b="42937"/>
          <a:stretch>
            <a:fillRect/>
          </a:stretch>
        </p:blipFill>
        <p:spPr>
          <a:xfrm>
            <a:off x="0" y="3260"/>
            <a:ext cx="12858750" cy="7232650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31" name="矩形-3"/>
          <p:cNvSpPr/>
          <p:nvPr>
            <p:custDataLst>
              <p:tags r:id="rId1"/>
            </p:custDataLst>
          </p:nvPr>
        </p:nvSpPr>
        <p:spPr>
          <a:xfrm>
            <a:off x="92671" y="26640"/>
            <a:ext cx="133562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02</a:t>
            </a:r>
            <a:endParaRPr lang="zh-CN" altLang="en-US" sz="72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41" name="Oval 12">
            <a:extLst>
              <a:ext uri="{FF2B5EF4-FFF2-40B4-BE49-F238E27FC236}">
                <a16:creationId xmlns:a16="http://schemas.microsoft.com/office/drawing/2014/main" id="{44B63498-77ED-CA65-2B03-74EC24CCFC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2762" y="1203551"/>
            <a:ext cx="156379" cy="174585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5" tIns="48218" rIns="96435" bIns="48218" numCol="1" anchor="t" anchorCtr="0" compatLnSpc="1"/>
          <a:lstStyle/>
          <a:p>
            <a:endParaRPr lang="id-ID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Oval 13">
            <a:extLst>
              <a:ext uri="{FF2B5EF4-FFF2-40B4-BE49-F238E27FC236}">
                <a16:creationId xmlns:a16="http://schemas.microsoft.com/office/drawing/2014/main" id="{9347644F-9A1D-8D28-C6C1-B9D44B7ADA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9405" y="2618898"/>
            <a:ext cx="189809" cy="189833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5" tIns="48218" rIns="96435" bIns="48218" numCol="1" anchor="t" anchorCtr="0" compatLnSpc="1"/>
          <a:lstStyle/>
          <a:p>
            <a:endParaRPr lang="id-ID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TextBox 16">
            <a:extLst>
              <a:ext uri="{FF2B5EF4-FFF2-40B4-BE49-F238E27FC236}">
                <a16:creationId xmlns:a16="http://schemas.microsoft.com/office/drawing/2014/main" id="{0E900DE6-F942-ED60-FE69-74F9CAA55154}"/>
              </a:ext>
            </a:extLst>
          </p:cNvPr>
          <p:cNvSpPr txBox="1"/>
          <p:nvPr/>
        </p:nvSpPr>
        <p:spPr>
          <a:xfrm>
            <a:off x="4056777" y="4140338"/>
            <a:ext cx="2566617" cy="239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800" kern="3000" spc="33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zh-CN" altLang="en-US" sz="800" kern="3000" spc="33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TextBox 23">
            <a:extLst>
              <a:ext uri="{FF2B5EF4-FFF2-40B4-BE49-F238E27FC236}">
                <a16:creationId xmlns:a16="http://schemas.microsoft.com/office/drawing/2014/main" id="{4F383A2D-BC93-9C4E-1F09-F3E72721E261}"/>
              </a:ext>
            </a:extLst>
          </p:cNvPr>
          <p:cNvSpPr txBox="1"/>
          <p:nvPr/>
        </p:nvSpPr>
        <p:spPr>
          <a:xfrm>
            <a:off x="3627686" y="1132171"/>
            <a:ext cx="52544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noProof="1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TẦNG NGHIỆP VỤ</a:t>
            </a:r>
            <a:r>
              <a:rPr lang="en-US" sz="2000" b="1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 </a:t>
            </a:r>
            <a:r>
              <a:rPr lang="en-US" sz="2000" b="1" noProof="1">
                <a:solidFill>
                  <a:schemeClr val="bg1"/>
                </a:solidFill>
                <a:latin typeface="+mn-lt"/>
                <a:ea typeface="微软雅黑" panose="020B0503020204020204" pitchFamily="34" charset="-122"/>
                <a:sym typeface="Arial" panose="020B0604020202020204" pitchFamily="34" charset="0"/>
              </a:rPr>
              <a:t>l</a:t>
            </a:r>
            <a:r>
              <a:rPr lang="vi-VN" sz="2000" b="1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à một phần của business system hiển thị dưới dạng một dịch vụ ,trong rich client diển hình thì layer này nằm trên chính client đó</a:t>
            </a:r>
            <a:endParaRPr lang="en-US" sz="2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2" name="右箭头 3">
            <a:extLst>
              <a:ext uri="{FF2B5EF4-FFF2-40B4-BE49-F238E27FC236}">
                <a16:creationId xmlns:a16="http://schemas.microsoft.com/office/drawing/2014/main" id="{04376658-D65F-851C-80C0-E260A02CDE9A}"/>
              </a:ext>
            </a:extLst>
          </p:cNvPr>
          <p:cNvSpPr/>
          <p:nvPr/>
        </p:nvSpPr>
        <p:spPr>
          <a:xfrm>
            <a:off x="301233" y="954087"/>
            <a:ext cx="2790933" cy="1091594"/>
          </a:xfrm>
          <a:prstGeom prst="rightArrow">
            <a:avLst>
              <a:gd name="adj1" fmla="val 66953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altLang="zh-CN" strike="noStrike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BUSINESS LAYER</a:t>
            </a:r>
            <a:endParaRPr lang="zh-CN" altLang="en-US" strike="noStrike" noProof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右箭头 5">
            <a:extLst>
              <a:ext uri="{FF2B5EF4-FFF2-40B4-BE49-F238E27FC236}">
                <a16:creationId xmlns:a16="http://schemas.microsoft.com/office/drawing/2014/main" id="{3F1BA75A-EAEE-2BC2-708E-D22CB5197A75}"/>
              </a:ext>
            </a:extLst>
          </p:cNvPr>
          <p:cNvSpPr/>
          <p:nvPr/>
        </p:nvSpPr>
        <p:spPr>
          <a:xfrm>
            <a:off x="335625" y="3220512"/>
            <a:ext cx="2790933" cy="1091594"/>
          </a:xfrm>
          <a:prstGeom prst="rightArrow">
            <a:avLst>
              <a:gd name="adj1" fmla="val 66953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altLang="zh-CN" strike="noStrike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THÀNH PHẦN</a:t>
            </a:r>
            <a:endParaRPr lang="zh-CN" altLang="en-US" strike="noStrike" noProof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右箭头 15">
            <a:extLst>
              <a:ext uri="{FF2B5EF4-FFF2-40B4-BE49-F238E27FC236}">
                <a16:creationId xmlns:a16="http://schemas.microsoft.com/office/drawing/2014/main" id="{400F24C6-438A-A132-0742-88250D4F0BAD}"/>
              </a:ext>
            </a:extLst>
          </p:cNvPr>
          <p:cNvSpPr/>
          <p:nvPr/>
        </p:nvSpPr>
        <p:spPr>
          <a:xfrm>
            <a:off x="411385" y="5642096"/>
            <a:ext cx="2790933" cy="1091594"/>
          </a:xfrm>
          <a:prstGeom prst="rightArrow">
            <a:avLst>
              <a:gd name="adj1" fmla="val 66953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altLang="zh-CN" strike="noStrike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TRUY CẬP DỮ LIỆU</a:t>
            </a:r>
            <a:endParaRPr lang="zh-CN" altLang="en-US" strike="noStrike" noProof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右箭头 3">
            <a:extLst>
              <a:ext uri="{FF2B5EF4-FFF2-40B4-BE49-F238E27FC236}">
                <a16:creationId xmlns:a16="http://schemas.microsoft.com/office/drawing/2014/main" id="{F4F5C1DA-736D-F1BA-A2BB-1B5DADB30AC0}"/>
              </a:ext>
            </a:extLst>
          </p:cNvPr>
          <p:cNvSpPr/>
          <p:nvPr/>
        </p:nvSpPr>
        <p:spPr>
          <a:xfrm>
            <a:off x="9807573" y="2055108"/>
            <a:ext cx="2790933" cy="1091594"/>
          </a:xfrm>
          <a:prstGeom prst="rightArrow">
            <a:avLst>
              <a:gd name="adj1" fmla="val 66953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altLang="zh-CN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KHẢ NĂNG BẢO TRÌ</a:t>
            </a:r>
            <a:endParaRPr lang="zh-CN" altLang="en-US" strike="noStrike" noProof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右箭头 5">
            <a:extLst>
              <a:ext uri="{FF2B5EF4-FFF2-40B4-BE49-F238E27FC236}">
                <a16:creationId xmlns:a16="http://schemas.microsoft.com/office/drawing/2014/main" id="{F546FFFE-5B97-660C-899F-903C2B37EE21}"/>
              </a:ext>
            </a:extLst>
          </p:cNvPr>
          <p:cNvSpPr/>
          <p:nvPr/>
        </p:nvSpPr>
        <p:spPr>
          <a:xfrm>
            <a:off x="9807573" y="4315586"/>
            <a:ext cx="2790933" cy="1091594"/>
          </a:xfrm>
          <a:prstGeom prst="rightArrow">
            <a:avLst>
              <a:gd name="adj1" fmla="val 66953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dirty="0"/>
              <a:t>QUẢN LÝ TRẠNG THÁI</a:t>
            </a:r>
            <a:endParaRPr lang="zh-CN" altLang="en-US" strike="noStrike" noProof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Arrow: Left 61">
            <a:extLst>
              <a:ext uri="{FF2B5EF4-FFF2-40B4-BE49-F238E27FC236}">
                <a16:creationId xmlns:a16="http://schemas.microsoft.com/office/drawing/2014/main" id="{84FFC849-5020-E45A-893B-94AC1EBA1AFB}"/>
              </a:ext>
            </a:extLst>
          </p:cNvPr>
          <p:cNvSpPr/>
          <p:nvPr/>
        </p:nvSpPr>
        <p:spPr>
          <a:xfrm>
            <a:off x="63007" y="1890522"/>
            <a:ext cx="2790933" cy="1304859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GIAO TIẾP</a:t>
            </a:r>
          </a:p>
        </p:txBody>
      </p:sp>
      <p:sp>
        <p:nvSpPr>
          <p:cNvPr id="63" name="Arrow: Left 62">
            <a:extLst>
              <a:ext uri="{FF2B5EF4-FFF2-40B4-BE49-F238E27FC236}">
                <a16:creationId xmlns:a16="http://schemas.microsoft.com/office/drawing/2014/main" id="{5A8BFA0B-A61D-E1BE-A668-F5B1E173AC23}"/>
              </a:ext>
            </a:extLst>
          </p:cNvPr>
          <p:cNvSpPr/>
          <p:nvPr/>
        </p:nvSpPr>
        <p:spPr>
          <a:xfrm>
            <a:off x="100716" y="4229793"/>
            <a:ext cx="2790933" cy="1304859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QUẢN LÝ CẤU HÌNH</a:t>
            </a:r>
          </a:p>
        </p:txBody>
      </p:sp>
      <p:sp>
        <p:nvSpPr>
          <p:cNvPr id="64" name="Arrow: Left 63">
            <a:extLst>
              <a:ext uri="{FF2B5EF4-FFF2-40B4-BE49-F238E27FC236}">
                <a16:creationId xmlns:a16="http://schemas.microsoft.com/office/drawing/2014/main" id="{D84B3923-6650-11E6-0EB9-AA3C3DAD71EB}"/>
              </a:ext>
            </a:extLst>
          </p:cNvPr>
          <p:cNvSpPr/>
          <p:nvPr/>
        </p:nvSpPr>
        <p:spPr>
          <a:xfrm>
            <a:off x="9547329" y="883273"/>
            <a:ext cx="2790933" cy="1304859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QUẢN LÝ NGOẠI LỆ</a:t>
            </a:r>
          </a:p>
        </p:txBody>
      </p:sp>
      <p:sp>
        <p:nvSpPr>
          <p:cNvPr id="65" name="Arrow: Left 64">
            <a:extLst>
              <a:ext uri="{FF2B5EF4-FFF2-40B4-BE49-F238E27FC236}">
                <a16:creationId xmlns:a16="http://schemas.microsoft.com/office/drawing/2014/main" id="{B7BECFC6-7A2C-0A2A-6071-50BCA7EC9441}"/>
              </a:ext>
            </a:extLst>
          </p:cNvPr>
          <p:cNvSpPr/>
          <p:nvPr/>
        </p:nvSpPr>
        <p:spPr>
          <a:xfrm>
            <a:off x="9496220" y="3071405"/>
            <a:ext cx="2790933" cy="1304859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PRESENTATION LAYER</a:t>
            </a:r>
          </a:p>
        </p:txBody>
      </p:sp>
      <p:sp>
        <p:nvSpPr>
          <p:cNvPr id="66" name="Arrow: Left 65">
            <a:extLst>
              <a:ext uri="{FF2B5EF4-FFF2-40B4-BE49-F238E27FC236}">
                <a16:creationId xmlns:a16="http://schemas.microsoft.com/office/drawing/2014/main" id="{AF7AF793-EF63-AA96-691F-A621CAD3CB79}"/>
              </a:ext>
            </a:extLst>
          </p:cNvPr>
          <p:cNvSpPr/>
          <p:nvPr/>
        </p:nvSpPr>
        <p:spPr>
          <a:xfrm>
            <a:off x="9595007" y="5424364"/>
            <a:ext cx="2790933" cy="1304859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LUỒNG LÀM VIỆC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DC16D01-4BD3-D1E4-5D68-85F3DDFAE8F7}"/>
              </a:ext>
            </a:extLst>
          </p:cNvPr>
          <p:cNvCxnSpPr/>
          <p:nvPr/>
        </p:nvCxnSpPr>
        <p:spPr>
          <a:xfrm>
            <a:off x="1676847" y="883273"/>
            <a:ext cx="5184576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Hộp Văn bản 5">
            <a:extLst>
              <a:ext uri="{FF2B5EF4-FFF2-40B4-BE49-F238E27FC236}">
                <a16:creationId xmlns:a16="http://schemas.microsoft.com/office/drawing/2014/main" id="{B696A401-1B0E-76E7-0409-BA3220C04D33}"/>
              </a:ext>
            </a:extLst>
          </p:cNvPr>
          <p:cNvSpPr txBox="1"/>
          <p:nvPr/>
        </p:nvSpPr>
        <p:spPr>
          <a:xfrm>
            <a:off x="3859458" y="2468205"/>
            <a:ext cx="3591904" cy="45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vi-VN" sz="24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guyên tắc thiết k</a:t>
            </a:r>
            <a:r>
              <a:rPr lang="en-US" sz="24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ế</a:t>
            </a:r>
            <a:endParaRPr lang="en-US" sz="2400" b="1" dirty="0">
              <a:solidFill>
                <a:srgbClr val="FF000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Hộp Văn bản 9">
            <a:extLst>
              <a:ext uri="{FF2B5EF4-FFF2-40B4-BE49-F238E27FC236}">
                <a16:creationId xmlns:a16="http://schemas.microsoft.com/office/drawing/2014/main" id="{1E9FF7AD-6939-9053-C7B2-FFF86BB964C5}"/>
              </a:ext>
            </a:extLst>
          </p:cNvPr>
          <p:cNvSpPr txBox="1"/>
          <p:nvPr/>
        </p:nvSpPr>
        <p:spPr>
          <a:xfrm>
            <a:off x="3255186" y="3027119"/>
            <a:ext cx="6286952" cy="313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giao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b="1" dirty="0">
              <a:solidFill>
                <a:srgbClr val="FFFF00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thông tin không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cân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nhắc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trên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endParaRPr lang="en-US" sz="2400" b="1" dirty="0">
              <a:solidFill>
                <a:srgbClr val="FFFF0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 err="1">
                <a:solidFill>
                  <a:srgbClr val="FFFF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ếu</a:t>
            </a:r>
            <a:r>
              <a:rPr lang="en-US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tầng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riêng</a:t>
            </a:r>
            <a:endParaRPr lang="en-US" sz="2400" b="1" dirty="0">
              <a:solidFill>
                <a:srgbClr val="FFFF0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+Xem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xét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thông tin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quy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tắc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endParaRPr lang="en-US" sz="2400" b="1" dirty="0">
              <a:solidFill>
                <a:srgbClr val="FFFF0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矩形-2">
            <a:extLst>
              <a:ext uri="{FF2B5EF4-FFF2-40B4-BE49-F238E27FC236}">
                <a16:creationId xmlns:a16="http://schemas.microsoft.com/office/drawing/2014/main" id="{1B4FDB50-4489-EFA1-667D-F3399B9636D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439478" y="303638"/>
            <a:ext cx="57940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CÁC MỐI QUAN TÂM CỤ THỂ: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>
            <a:grpSpLocks noChangeAspect="1"/>
          </p:cNvGrpSpPr>
          <p:nvPr/>
        </p:nvGrpSpPr>
        <p:grpSpPr>
          <a:xfrm rot="5600553">
            <a:off x="6670773" y="4707519"/>
            <a:ext cx="1685112" cy="1373490"/>
            <a:chOff x="2881121" y="2516898"/>
            <a:chExt cx="376100" cy="250202"/>
          </a:xfrm>
          <a:solidFill>
            <a:schemeClr val="accent3"/>
          </a:solidFill>
        </p:grpSpPr>
        <p:sp>
          <p:nvSpPr>
            <p:cNvPr id="9" name="矩形 14"/>
            <p:cNvSpPr/>
            <p:nvPr/>
          </p:nvSpPr>
          <p:spPr>
            <a:xfrm rot="13500000" flipH="1">
              <a:off x="3024316" y="2525546"/>
              <a:ext cx="232905" cy="232905"/>
            </a:xfrm>
            <a:custGeom>
              <a:avLst/>
              <a:gdLst/>
              <a:ahLst/>
              <a:cxnLst/>
              <a:rect l="l" t="t" r="r" b="b"/>
              <a:pathLst>
                <a:path w="535418" h="535418">
                  <a:moveTo>
                    <a:pt x="144016" y="535418"/>
                  </a:moveTo>
                  <a:lnTo>
                    <a:pt x="0" y="391402"/>
                  </a:lnTo>
                  <a:lnTo>
                    <a:pt x="391402" y="391402"/>
                  </a:lnTo>
                  <a:lnTo>
                    <a:pt x="391402" y="0"/>
                  </a:lnTo>
                  <a:lnTo>
                    <a:pt x="535418" y="144016"/>
                  </a:lnTo>
                  <a:lnTo>
                    <a:pt x="535418" y="391402"/>
                  </a:lnTo>
                  <a:lnTo>
                    <a:pt x="535418" y="535418"/>
                  </a:lnTo>
                  <a:lnTo>
                    <a:pt x="391402" y="535418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矩形 14"/>
            <p:cNvSpPr/>
            <p:nvPr/>
          </p:nvSpPr>
          <p:spPr>
            <a:xfrm rot="13500000" flipH="1">
              <a:off x="2881122" y="2516897"/>
              <a:ext cx="250202" cy="250203"/>
            </a:xfrm>
            <a:custGeom>
              <a:avLst/>
              <a:gdLst/>
              <a:ahLst/>
              <a:cxnLst/>
              <a:rect l="l" t="t" r="r" b="b"/>
              <a:pathLst>
                <a:path w="575182" h="575183">
                  <a:moveTo>
                    <a:pt x="183779" y="575183"/>
                  </a:moveTo>
                  <a:lnTo>
                    <a:pt x="0" y="391403"/>
                  </a:lnTo>
                  <a:lnTo>
                    <a:pt x="391402" y="391403"/>
                  </a:lnTo>
                  <a:lnTo>
                    <a:pt x="391402" y="0"/>
                  </a:lnTo>
                  <a:lnTo>
                    <a:pt x="575182" y="183780"/>
                  </a:lnTo>
                  <a:lnTo>
                    <a:pt x="575182" y="391403"/>
                  </a:lnTo>
                  <a:lnTo>
                    <a:pt x="575182" y="575183"/>
                  </a:lnTo>
                  <a:lnTo>
                    <a:pt x="391402" y="575183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矩形-3">
            <a:extLst>
              <a:ext uri="{FF2B5EF4-FFF2-40B4-BE49-F238E27FC236}">
                <a16:creationId xmlns:a16="http://schemas.microsoft.com/office/drawing/2014/main" id="{D7241E01-4A81-E6BD-66F3-BE860D66C9C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2671" y="26640"/>
            <a:ext cx="133562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02</a:t>
            </a:r>
            <a:endParaRPr lang="zh-CN" altLang="en-US" sz="72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3" name="矩形-2">
            <a:extLst>
              <a:ext uri="{FF2B5EF4-FFF2-40B4-BE49-F238E27FC236}">
                <a16:creationId xmlns:a16="http://schemas.microsoft.com/office/drawing/2014/main" id="{53C24312-2F41-DE8E-52F4-C755DEEEC73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439478" y="303638"/>
            <a:ext cx="57940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CÁC MỐI QUAN TÂM CỤ THỂ: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E95D1F-5260-6805-4C81-DA71EAC6EA84}"/>
              </a:ext>
            </a:extLst>
          </p:cNvPr>
          <p:cNvCxnSpPr/>
          <p:nvPr/>
        </p:nvCxnSpPr>
        <p:spPr>
          <a:xfrm>
            <a:off x="1676847" y="883273"/>
            <a:ext cx="5184576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ũi tên: Phải 7">
            <a:extLst>
              <a:ext uri="{FF2B5EF4-FFF2-40B4-BE49-F238E27FC236}">
                <a16:creationId xmlns:a16="http://schemas.microsoft.com/office/drawing/2014/main" id="{0EE54239-8589-843F-8F21-824DAAE908D3}"/>
              </a:ext>
            </a:extLst>
          </p:cNvPr>
          <p:cNvSpPr/>
          <p:nvPr/>
        </p:nvSpPr>
        <p:spPr>
          <a:xfrm>
            <a:off x="317305" y="952058"/>
            <a:ext cx="3168352" cy="11830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GIAO TIẾP</a:t>
            </a:r>
            <a:endParaRPr lang="en-US" sz="18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C52FD12-AC3F-0981-F522-702FF2099BC3}"/>
              </a:ext>
            </a:extLst>
          </p:cNvPr>
          <p:cNvSpPr/>
          <p:nvPr/>
        </p:nvSpPr>
        <p:spPr>
          <a:xfrm>
            <a:off x="4644286" y="949969"/>
            <a:ext cx="7704856" cy="360128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b="1" dirty="0">
              <a:solidFill>
                <a:schemeClr val="tx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Nếu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nghiệp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vụ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rich client application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nằm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tầng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xa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dưới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dạng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vụ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rich client uses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vụ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xa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nó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vụ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pháp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nhau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vi-VN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endParaRPr lang="en-US" sz="2000" b="1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HTTP,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Simple SMTP e-mail messages, SOAP Web service messages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nghiệp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vụ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nằm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bày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pháp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dựa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đối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tượng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tương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chúng</a:t>
            </a:r>
            <a:r>
              <a:rPr lang="en-US" sz="18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2A7C9A-C768-640A-5A30-15B3ECD64B61}"/>
              </a:ext>
            </a:extLst>
          </p:cNvPr>
          <p:cNvSpPr txBox="1"/>
          <p:nvPr/>
        </p:nvSpPr>
        <p:spPr>
          <a:xfrm>
            <a:off x="320556" y="2336306"/>
            <a:ext cx="37444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vi-VN" sz="24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guyên tắc thiết k</a:t>
            </a:r>
            <a:r>
              <a:rPr lang="en-US" sz="24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ế</a:t>
            </a:r>
            <a:endParaRPr lang="en-US" sz="2400" b="1" dirty="0">
              <a:solidFill>
                <a:srgbClr val="FF000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F7F6C80-7757-C5E8-2A97-3B14AC7E2F14}"/>
              </a:ext>
            </a:extLst>
          </p:cNvPr>
          <p:cNvCxnSpPr>
            <a:cxnSpLocks/>
          </p:cNvCxnSpPr>
          <p:nvPr/>
        </p:nvCxnSpPr>
        <p:spPr>
          <a:xfrm>
            <a:off x="524719" y="2819133"/>
            <a:ext cx="252028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Hộp Văn bản 6">
            <a:extLst>
              <a:ext uri="{FF2B5EF4-FFF2-40B4-BE49-F238E27FC236}">
                <a16:creationId xmlns:a16="http://schemas.microsoft.com/office/drawing/2014/main" id="{5AD9CE83-589A-CF20-8CE9-35C28098BCAC}"/>
              </a:ext>
            </a:extLst>
          </p:cNvPr>
          <p:cNvSpPr txBox="1"/>
          <p:nvPr/>
        </p:nvSpPr>
        <p:spPr>
          <a:xfrm>
            <a:off x="155343" y="3074970"/>
            <a:ext cx="4454229" cy="3934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b="1" dirty="0">
                <a:solidFill>
                  <a:srgbClr val="FFFF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hi giao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xa nên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giao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dựa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trên tin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nhắn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message-based protocol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b="1" dirty="0">
              <a:solidFill>
                <a:srgbClr val="FFFF0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+Cho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phép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lí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ngoại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tuyến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lưu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nhớ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cache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,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đồng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khi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kích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ko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mất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thông tin</a:t>
            </a:r>
            <a:endParaRPr lang="en-US" sz="1800" b="1" dirty="0">
              <a:solidFill>
                <a:srgbClr val="FFFF0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+Dùng IPSec và SSL để bảo mật, mã hóa để bảo vệ, chứ kĩ số để phát hiện giả mạo</a:t>
            </a:r>
            <a:endParaRPr lang="en-US" sz="1800" b="1" dirty="0">
              <a:solidFill>
                <a:srgbClr val="FFFF0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gửi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nên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đường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truyền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hiêu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như TCP,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nén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khi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gửi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endParaRPr lang="en-US" sz="1800" b="1" dirty="0">
              <a:solidFill>
                <a:srgbClr val="FFFF0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 rot="16200000">
            <a:off x="6450800" y="2967482"/>
            <a:ext cx="1565400" cy="2143007"/>
          </a:xfrm>
          <a:prstGeom prst="parallelogram">
            <a:avLst>
              <a:gd name="adj" fmla="val 5322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矩形-3">
            <a:extLst>
              <a:ext uri="{FF2B5EF4-FFF2-40B4-BE49-F238E27FC236}">
                <a16:creationId xmlns:a16="http://schemas.microsoft.com/office/drawing/2014/main" id="{90B5FC93-96D4-7464-1D6B-EE4B7EE3FF8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2671" y="26640"/>
            <a:ext cx="133562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02</a:t>
            </a:r>
            <a:endParaRPr lang="zh-CN" altLang="en-US" sz="72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6" name="矩形-2">
            <a:extLst>
              <a:ext uri="{FF2B5EF4-FFF2-40B4-BE49-F238E27FC236}">
                <a16:creationId xmlns:a16="http://schemas.microsoft.com/office/drawing/2014/main" id="{772B0701-9412-05EC-B9D2-3C8C9ADB19A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439478" y="303638"/>
            <a:ext cx="57940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CÁC MỐI QUAN TÂM CỤ THỂ: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B92DD8-F34F-9D6A-6D6A-27392FE2A5DF}"/>
              </a:ext>
            </a:extLst>
          </p:cNvPr>
          <p:cNvCxnSpPr/>
          <p:nvPr/>
        </p:nvCxnSpPr>
        <p:spPr>
          <a:xfrm>
            <a:off x="1428293" y="949969"/>
            <a:ext cx="5184576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ũi tên: Phải 9">
            <a:extLst>
              <a:ext uri="{FF2B5EF4-FFF2-40B4-BE49-F238E27FC236}">
                <a16:creationId xmlns:a16="http://schemas.microsoft.com/office/drawing/2014/main" id="{16BE33B8-5DFE-5BDD-D52D-61EA280CB87A}"/>
              </a:ext>
            </a:extLst>
          </p:cNvPr>
          <p:cNvSpPr/>
          <p:nvPr/>
        </p:nvSpPr>
        <p:spPr>
          <a:xfrm>
            <a:off x="194306" y="1137137"/>
            <a:ext cx="2467974" cy="9327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THÀNH PHẦN</a:t>
            </a:r>
            <a:endParaRPr lang="en-US" sz="18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4299C85-F3DF-6322-40CF-ABB0206955FD}"/>
              </a:ext>
            </a:extLst>
          </p:cNvPr>
          <p:cNvSpPr/>
          <p:nvPr/>
        </p:nvSpPr>
        <p:spPr>
          <a:xfrm>
            <a:off x="3621063" y="1078113"/>
            <a:ext cx="7704856" cy="174612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Để tối ưu hóa khả năng mở rộng và bảo trì ứng dụng cần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khai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mẫu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bao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mô-đun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biểu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mẫu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riêng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biệt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tải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chạy</a:t>
            </a:r>
            <a:endParaRPr lang="en-US" sz="2000" b="1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b="1" dirty="0">
              <a:solidFill>
                <a:schemeClr val="tx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Hộp Văn bản 5">
            <a:extLst>
              <a:ext uri="{FF2B5EF4-FFF2-40B4-BE49-F238E27FC236}">
                <a16:creationId xmlns:a16="http://schemas.microsoft.com/office/drawing/2014/main" id="{FE72331C-6A91-1ABA-3FD3-B828B6E4711E}"/>
              </a:ext>
            </a:extLst>
          </p:cNvPr>
          <p:cNvSpPr txBox="1"/>
          <p:nvPr/>
        </p:nvSpPr>
        <p:spPr>
          <a:xfrm>
            <a:off x="385665" y="2468135"/>
            <a:ext cx="3379413" cy="45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vi-VN" sz="24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guyên</a:t>
            </a:r>
            <a:r>
              <a:rPr lang="vi-VN" sz="24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tắc</a:t>
            </a:r>
            <a:r>
              <a:rPr lang="vi-VN" sz="24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vi-VN" sz="24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k</a:t>
            </a:r>
            <a:r>
              <a:rPr lang="en-US" sz="24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ế</a:t>
            </a:r>
            <a:endParaRPr lang="en-US" sz="2400" b="1" dirty="0">
              <a:solidFill>
                <a:srgbClr val="FF000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ADADC0-B63F-C6C4-8063-2B3E3C6E4E6C}"/>
              </a:ext>
            </a:extLst>
          </p:cNvPr>
          <p:cNvCxnSpPr>
            <a:cxnSpLocks/>
          </p:cNvCxnSpPr>
          <p:nvPr/>
        </p:nvCxnSpPr>
        <p:spPr>
          <a:xfrm>
            <a:off x="524719" y="2926915"/>
            <a:ext cx="2736304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Hộp Văn bản 6">
            <a:extLst>
              <a:ext uri="{FF2B5EF4-FFF2-40B4-BE49-F238E27FC236}">
                <a16:creationId xmlns:a16="http://schemas.microsoft.com/office/drawing/2014/main" id="{5408416E-E0F0-2BC2-1B97-7DA3F7F68781}"/>
              </a:ext>
            </a:extLst>
          </p:cNvPr>
          <p:cNvSpPr txBox="1"/>
          <p:nvPr/>
        </p:nvSpPr>
        <p:spPr>
          <a:xfrm>
            <a:off x="220193" y="3212093"/>
            <a:ext cx="8568952" cy="3442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Dựa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thông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kĩ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thuật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yêu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giao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endParaRPr lang="en-US" sz="2000" b="1" dirty="0">
              <a:solidFill>
                <a:srgbClr val="FFFF0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hi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cân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nhắc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thích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khả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năng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endParaRPr lang="en-US" sz="2000" b="1" dirty="0">
              <a:solidFill>
                <a:srgbClr val="FFFF0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giao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trên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nên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giao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tồng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nên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tách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riêng ra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từng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phận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lang="en-US" sz="2000" b="1" dirty="0">
              <a:solidFill>
                <a:srgbClr val="FFFF0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Tận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mẫu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kỹ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thuật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thích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sẵn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công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nghệ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endParaRPr lang="en-US" sz="2000" b="1" dirty="0">
              <a:solidFill>
                <a:srgbClr val="FFFF0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+Cân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nhắc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cá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nhân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giao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endParaRPr lang="en-US" sz="2000" b="1" dirty="0">
              <a:solidFill>
                <a:srgbClr val="FFFF0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 rot="16200000">
            <a:off x="6450800" y="2967482"/>
            <a:ext cx="1565400" cy="2143007"/>
          </a:xfrm>
          <a:prstGeom prst="parallelogram">
            <a:avLst>
              <a:gd name="adj" fmla="val 5322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矩形-3">
            <a:extLst>
              <a:ext uri="{FF2B5EF4-FFF2-40B4-BE49-F238E27FC236}">
                <a16:creationId xmlns:a16="http://schemas.microsoft.com/office/drawing/2014/main" id="{90B5FC93-96D4-7464-1D6B-EE4B7EE3FF8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2671" y="26640"/>
            <a:ext cx="133562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02</a:t>
            </a:r>
            <a:endParaRPr lang="zh-CN" altLang="en-US" sz="72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6" name="矩形-2">
            <a:extLst>
              <a:ext uri="{FF2B5EF4-FFF2-40B4-BE49-F238E27FC236}">
                <a16:creationId xmlns:a16="http://schemas.microsoft.com/office/drawing/2014/main" id="{772B0701-9412-05EC-B9D2-3C8C9ADB19A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439478" y="303638"/>
            <a:ext cx="57940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CÁC MỐI QUAN TÂM CỤ THỂ: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B92DD8-F34F-9D6A-6D6A-27392FE2A5DF}"/>
              </a:ext>
            </a:extLst>
          </p:cNvPr>
          <p:cNvCxnSpPr/>
          <p:nvPr/>
        </p:nvCxnSpPr>
        <p:spPr>
          <a:xfrm>
            <a:off x="1428293" y="949969"/>
            <a:ext cx="5184576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4299C85-F3DF-6322-40CF-ABB0206955FD}"/>
              </a:ext>
            </a:extLst>
          </p:cNvPr>
          <p:cNvSpPr/>
          <p:nvPr/>
        </p:nvSpPr>
        <p:spPr>
          <a:xfrm>
            <a:off x="3621063" y="1078113"/>
            <a:ext cx="8352928" cy="203415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b="1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Rich client applications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thường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tải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khởi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đôi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vi-VN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 như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mạng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nối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cài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endParaRPr lang="en-US" sz="2000" b="1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quyết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trữ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cục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tất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cả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tải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xuống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xa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khởi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b="1" dirty="0">
              <a:solidFill>
                <a:schemeClr val="tx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Hộp Văn bản 5">
            <a:extLst>
              <a:ext uri="{FF2B5EF4-FFF2-40B4-BE49-F238E27FC236}">
                <a16:creationId xmlns:a16="http://schemas.microsoft.com/office/drawing/2014/main" id="{FE72331C-6A91-1ABA-3FD3-B828B6E4711E}"/>
              </a:ext>
            </a:extLst>
          </p:cNvPr>
          <p:cNvSpPr txBox="1"/>
          <p:nvPr/>
        </p:nvSpPr>
        <p:spPr>
          <a:xfrm>
            <a:off x="380703" y="2968496"/>
            <a:ext cx="3379413" cy="45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vi-VN" sz="24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guyên</a:t>
            </a:r>
            <a:r>
              <a:rPr lang="vi-VN" sz="24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tắc</a:t>
            </a:r>
            <a:r>
              <a:rPr lang="vi-VN" sz="24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vi-VN" sz="24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k</a:t>
            </a:r>
            <a:r>
              <a:rPr lang="en-US" sz="24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ế</a:t>
            </a:r>
            <a:endParaRPr lang="en-US" sz="2400" b="1" dirty="0">
              <a:solidFill>
                <a:srgbClr val="FF000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ADADC0-B63F-C6C4-8063-2B3E3C6E4E6C}"/>
              </a:ext>
            </a:extLst>
          </p:cNvPr>
          <p:cNvCxnSpPr>
            <a:cxnSpLocks/>
          </p:cNvCxnSpPr>
          <p:nvPr/>
        </p:nvCxnSpPr>
        <p:spPr>
          <a:xfrm>
            <a:off x="524719" y="3616325"/>
            <a:ext cx="2736304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ũi tên: Phải 8">
            <a:extLst>
              <a:ext uri="{FF2B5EF4-FFF2-40B4-BE49-F238E27FC236}">
                <a16:creationId xmlns:a16="http://schemas.microsoft.com/office/drawing/2014/main" id="{09A0F39C-F191-DB98-AAC9-253CB726C3C8}"/>
              </a:ext>
            </a:extLst>
          </p:cNvPr>
          <p:cNvSpPr/>
          <p:nvPr/>
        </p:nvSpPr>
        <p:spPr>
          <a:xfrm>
            <a:off x="524719" y="1050068"/>
            <a:ext cx="2736304" cy="12899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QUẢN L</a:t>
            </a:r>
            <a:r>
              <a:rPr lang="en-US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Í CẤU HÌNH</a:t>
            </a:r>
            <a:endParaRPr lang="en-US" sz="1800" dirty="0"/>
          </a:p>
        </p:txBody>
      </p:sp>
      <p:sp>
        <p:nvSpPr>
          <p:cNvPr id="8" name="Hộp Văn bản 6">
            <a:extLst>
              <a:ext uri="{FF2B5EF4-FFF2-40B4-BE49-F238E27FC236}">
                <a16:creationId xmlns:a16="http://schemas.microsoft.com/office/drawing/2014/main" id="{784A682B-4CCE-19E0-6B72-D52FEF569B1C}"/>
              </a:ext>
            </a:extLst>
          </p:cNvPr>
          <p:cNvSpPr txBox="1"/>
          <p:nvPr/>
        </p:nvSpPr>
        <p:spPr>
          <a:xfrm>
            <a:off x="380703" y="3888033"/>
            <a:ext cx="8568952" cy="215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b="1" dirty="0">
                <a:solidFill>
                  <a:srgbClr val="FFFF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ác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thay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trong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vòng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đời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b="1" dirty="0" err="1">
                <a:solidFill>
                  <a:srgbClr val="FFFF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ụng</a:t>
            </a:r>
            <a:endParaRPr lang="en-US" sz="1800" b="1" dirty="0">
              <a:solidFill>
                <a:srgbClr val="FFFF0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vị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trí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lưu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cục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hay lưu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tập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trung,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cục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thường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thông tin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cá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nhân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endParaRPr lang="en-US" sz="1800" b="1" dirty="0">
              <a:solidFill>
                <a:srgbClr val="FFFF0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thông tin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nhạy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cảm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vệ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khi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truyền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endParaRPr lang="en-US" sz="1800" b="1" dirty="0">
              <a:solidFill>
                <a:srgbClr val="FFFF0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chinh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toàn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nhôm chinh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hưởng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ghi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đè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cục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endParaRPr lang="en-US" sz="1800" b="1" dirty="0">
              <a:solidFill>
                <a:srgbClr val="FFFF0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07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 rot="16200000">
            <a:off x="6450800" y="2967482"/>
            <a:ext cx="1565400" cy="2143007"/>
          </a:xfrm>
          <a:prstGeom prst="parallelogram">
            <a:avLst>
              <a:gd name="adj" fmla="val 5322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矩形-3">
            <a:extLst>
              <a:ext uri="{FF2B5EF4-FFF2-40B4-BE49-F238E27FC236}">
                <a16:creationId xmlns:a16="http://schemas.microsoft.com/office/drawing/2014/main" id="{90B5FC93-96D4-7464-1D6B-EE4B7EE3FF8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2671" y="26640"/>
            <a:ext cx="133562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02</a:t>
            </a:r>
            <a:endParaRPr lang="zh-CN" altLang="en-US" sz="72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6" name="矩形-2">
            <a:extLst>
              <a:ext uri="{FF2B5EF4-FFF2-40B4-BE49-F238E27FC236}">
                <a16:creationId xmlns:a16="http://schemas.microsoft.com/office/drawing/2014/main" id="{772B0701-9412-05EC-B9D2-3C8C9ADB19A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439478" y="303638"/>
            <a:ext cx="57940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CÁC MỐI QUAN TÂM CỤ THỂ: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B92DD8-F34F-9D6A-6D6A-27392FE2A5DF}"/>
              </a:ext>
            </a:extLst>
          </p:cNvPr>
          <p:cNvCxnSpPr/>
          <p:nvPr/>
        </p:nvCxnSpPr>
        <p:spPr>
          <a:xfrm>
            <a:off x="1428293" y="949969"/>
            <a:ext cx="5184576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4299C85-F3DF-6322-40CF-ABB0206955FD}"/>
              </a:ext>
            </a:extLst>
          </p:cNvPr>
          <p:cNvSpPr/>
          <p:nvPr/>
        </p:nvSpPr>
        <p:spPr>
          <a:xfrm>
            <a:off x="3621063" y="1078113"/>
            <a:ext cx="8352928" cy="12899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b="1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Rich client applications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thường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truy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trữ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xa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trữ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cục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vi-VN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Việc này tác động đến hiệu suất của ứng dụng.</a:t>
            </a:r>
            <a:endParaRPr lang="en-US" sz="2000" b="1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b="1" dirty="0">
              <a:solidFill>
                <a:schemeClr val="tx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Hộp Văn bản 5">
            <a:extLst>
              <a:ext uri="{FF2B5EF4-FFF2-40B4-BE49-F238E27FC236}">
                <a16:creationId xmlns:a16="http://schemas.microsoft.com/office/drawing/2014/main" id="{FE72331C-6A91-1ABA-3FD3-B828B6E4711E}"/>
              </a:ext>
            </a:extLst>
          </p:cNvPr>
          <p:cNvSpPr txBox="1"/>
          <p:nvPr/>
        </p:nvSpPr>
        <p:spPr>
          <a:xfrm>
            <a:off x="380703" y="2968496"/>
            <a:ext cx="3379413" cy="45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vi-VN" sz="24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guyên</a:t>
            </a:r>
            <a:r>
              <a:rPr lang="vi-VN" sz="24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tắc</a:t>
            </a:r>
            <a:r>
              <a:rPr lang="vi-VN" sz="24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vi-VN" sz="24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k</a:t>
            </a:r>
            <a:r>
              <a:rPr lang="en-US" sz="24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ế</a:t>
            </a:r>
            <a:endParaRPr lang="en-US" sz="2400" b="1" dirty="0">
              <a:solidFill>
                <a:srgbClr val="FF000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ADADC0-B63F-C6C4-8063-2B3E3C6E4E6C}"/>
              </a:ext>
            </a:extLst>
          </p:cNvPr>
          <p:cNvCxnSpPr>
            <a:cxnSpLocks/>
          </p:cNvCxnSpPr>
          <p:nvPr/>
        </p:nvCxnSpPr>
        <p:spPr>
          <a:xfrm>
            <a:off x="514336" y="3459573"/>
            <a:ext cx="2736304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ũi tên: Phải 8">
            <a:extLst>
              <a:ext uri="{FF2B5EF4-FFF2-40B4-BE49-F238E27FC236}">
                <a16:creationId xmlns:a16="http://schemas.microsoft.com/office/drawing/2014/main" id="{09A0F39C-F191-DB98-AAC9-253CB726C3C8}"/>
              </a:ext>
            </a:extLst>
          </p:cNvPr>
          <p:cNvSpPr/>
          <p:nvPr/>
        </p:nvSpPr>
        <p:spPr>
          <a:xfrm>
            <a:off x="514336" y="1078113"/>
            <a:ext cx="2736304" cy="12899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TRUY CẬP DỮ LIỆU</a:t>
            </a:r>
            <a:endParaRPr lang="en-US" sz="1800" dirty="0"/>
          </a:p>
        </p:txBody>
      </p:sp>
      <p:sp>
        <p:nvSpPr>
          <p:cNvPr id="2" name="Hộp Văn bản 6">
            <a:extLst>
              <a:ext uri="{FF2B5EF4-FFF2-40B4-BE49-F238E27FC236}">
                <a16:creationId xmlns:a16="http://schemas.microsoft.com/office/drawing/2014/main" id="{5E2C6964-32AD-BE2D-3E47-81183C8A5120}"/>
              </a:ext>
            </a:extLst>
          </p:cNvPr>
          <p:cNvSpPr txBox="1"/>
          <p:nvPr/>
        </p:nvSpPr>
        <p:spPr>
          <a:xfrm>
            <a:off x="380703" y="3790605"/>
            <a:ext cx="8568952" cy="334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tải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trước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không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đồng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endParaRPr lang="en-US" sz="2000" b="1" dirty="0">
              <a:solidFill>
                <a:srgbClr val="FFFF0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client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hãy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xét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chia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tải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chúng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đồng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nhớ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đệm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cục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cải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thiện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suất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tình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huống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thỉnh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thoảng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nối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hãy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giám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sát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nối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khai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chế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phối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vụ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hỗ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loạt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nhật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lí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khi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đồng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cố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gắng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nhật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kho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trung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tâm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000" b="1" dirty="0">
              <a:solidFill>
                <a:srgbClr val="FFFF0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23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heme/theme1.xml><?xml version="1.0" encoding="utf-8"?>
<a:theme xmlns:a="http://schemas.openxmlformats.org/drawingml/2006/main" name="1_自定义设计方案">
  <a:themeElements>
    <a:clrScheme name="0105医疗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1C1"/>
      </a:accent1>
      <a:accent2>
        <a:srgbClr val="01B0F1"/>
      </a:accent2>
      <a:accent3>
        <a:srgbClr val="0071C1"/>
      </a:accent3>
      <a:accent4>
        <a:srgbClr val="01B0F1"/>
      </a:accent4>
      <a:accent5>
        <a:srgbClr val="0071C1"/>
      </a:accent5>
      <a:accent6>
        <a:srgbClr val="01B0F1"/>
      </a:accent6>
      <a:hlink>
        <a:srgbClr val="0071C1"/>
      </a:hlink>
      <a:folHlink>
        <a:srgbClr val="01B0F1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2376</Words>
  <Application>Microsoft Office PowerPoint</Application>
  <PresentationFormat>Custom</PresentationFormat>
  <Paragraphs>248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Segoe UI</vt:lpstr>
      <vt:lpstr>Times New Roman</vt:lpstr>
      <vt:lpstr>Yeseva One</vt:lpstr>
      <vt:lpstr>1_自定义设计方案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54</dc:title>
  <dc:creator/>
  <cp:lastModifiedBy/>
  <cp:revision>2</cp:revision>
  <dcterms:created xsi:type="dcterms:W3CDTF">2017-10-11T07:33:00Z</dcterms:created>
  <dcterms:modified xsi:type="dcterms:W3CDTF">2022-11-24T15:14:58Z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2052-10.1.0.7697</vt:lpwstr>
  </property>
</Properties>
</file>